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mp4" ContentType="video/mp4"/>
  <Default Extension="jpg" ContentType="image/jpe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24.jpg" ContentType="image/jpg"/>
  <Override PartName="/ppt/media/image25.jpg" ContentType="image/jpg"/>
  <Override PartName="/ppt/media/image26.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63" r:id="rId1"/>
  </p:sldMasterIdLst>
  <p:notesMasterIdLst>
    <p:notesMasterId r:id="rId40"/>
  </p:notesMasterIdLst>
  <p:sldIdLst>
    <p:sldId id="256" r:id="rId2"/>
    <p:sldId id="284" r:id="rId3"/>
    <p:sldId id="285" r:id="rId4"/>
    <p:sldId id="304" r:id="rId5"/>
    <p:sldId id="288" r:id="rId6"/>
    <p:sldId id="258" r:id="rId7"/>
    <p:sldId id="263" r:id="rId8"/>
    <p:sldId id="264" r:id="rId9"/>
    <p:sldId id="265" r:id="rId10"/>
    <p:sldId id="287" r:id="rId11"/>
    <p:sldId id="290" r:id="rId12"/>
    <p:sldId id="292" r:id="rId13"/>
    <p:sldId id="291" r:id="rId14"/>
    <p:sldId id="293" r:id="rId15"/>
    <p:sldId id="294" r:id="rId16"/>
    <p:sldId id="295" r:id="rId17"/>
    <p:sldId id="289" r:id="rId18"/>
    <p:sldId id="272" r:id="rId19"/>
    <p:sldId id="273" r:id="rId20"/>
    <p:sldId id="297" r:id="rId21"/>
    <p:sldId id="274" r:id="rId22"/>
    <p:sldId id="275" r:id="rId23"/>
    <p:sldId id="276" r:id="rId24"/>
    <p:sldId id="278" r:id="rId25"/>
    <p:sldId id="298" r:id="rId26"/>
    <p:sldId id="305" r:id="rId27"/>
    <p:sldId id="262" r:id="rId28"/>
    <p:sldId id="261" r:id="rId29"/>
    <p:sldId id="299" r:id="rId30"/>
    <p:sldId id="283" r:id="rId31"/>
    <p:sldId id="300" r:id="rId32"/>
    <p:sldId id="302" r:id="rId33"/>
    <p:sldId id="301" r:id="rId34"/>
    <p:sldId id="306" r:id="rId35"/>
    <p:sldId id="303" r:id="rId36"/>
    <p:sldId id="280" r:id="rId37"/>
    <p:sldId id="281" r:id="rId38"/>
    <p:sldId id="282" r:id="rId39"/>
  </p:sldIdLst>
  <p:sldSz cx="12192000" cy="6858000"/>
  <p:notesSz cx="6858000" cy="9144000"/>
  <p:embeddedFontLst>
    <p:embeddedFont>
      <p:font typeface="Fira Sans Medium" panose="020B0604020202020204" charset="0"/>
      <p:regular r:id="rId41"/>
      <p:italic r:id="rId42"/>
    </p:embeddedFont>
    <p:embeddedFont>
      <p:font typeface="Calibri" panose="020F0502020204030204" pitchFamily="34" charset="0"/>
      <p:regular r:id="rId43"/>
      <p:bold r:id="rId44"/>
      <p:italic r:id="rId45"/>
      <p:boldItalic r:id="rId46"/>
    </p:embeddedFont>
    <p:embeddedFont>
      <p:font typeface="Comic Sans MS" panose="030F0702030302020204" pitchFamily="66" charset="0"/>
      <p:regular r:id="rId47"/>
      <p:bold r:id="rId48"/>
      <p:italic r:id="rId49"/>
      <p:boldItalic r:id="rId50"/>
    </p:embeddedFont>
    <p:embeddedFont>
      <p:font typeface="Comic Sans MS Bold" panose="030F0902030302020204" pitchFamily="66" charset="0"/>
      <p:bold r:id="rId51"/>
    </p:embeddedFont>
    <p:embeddedFont>
      <p:font typeface="Fira Sans" panose="020B0604020202020204" charset="0"/>
      <p:regular r:id="rId52"/>
      <p:italic r:id="rId5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1F41"/>
    <a:srgbClr val="ED1C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3933" autoAdjust="0"/>
  </p:normalViewPr>
  <p:slideViewPr>
    <p:cSldViewPr snapToGrid="0">
      <p:cViewPr varScale="1">
        <p:scale>
          <a:sx n="186" d="100"/>
          <a:sy n="186" d="100"/>
        </p:scale>
        <p:origin x="204" y="570"/>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media/image1.png>
</file>

<file path=ppt/media/image16.png>
</file>

<file path=ppt/media/image17.png>
</file>

<file path=ppt/media/image18.png>
</file>

<file path=ppt/media/image19.png>
</file>

<file path=ppt/media/image2.png>
</file>

<file path=ppt/media/image21.jpeg>
</file>

<file path=ppt/media/image23.jpeg>
</file>

<file path=ppt/media/image24.jpg>
</file>

<file path=ppt/media/image25.jpg>
</file>

<file path=ppt/media/image26.jpg>
</file>

<file path=ppt/media/image3.png>
</file>

<file path=ppt/media/image4.png>
</file>

<file path=ppt/media/image5.jpg>
</file>

<file path=ppt/media/image6.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FD6240-42D5-41BD-80D9-5E0F1E246A76}" type="datetimeFigureOut">
              <a:rPr lang="en-US" smtClean="0"/>
              <a:t>3/17/2019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FA1103-05F6-4DE7-9149-4FC7F172DB27}" type="slidenum">
              <a:rPr lang="en-US" smtClean="0"/>
              <a:t>‹#›</a:t>
            </a:fld>
            <a:endParaRPr lang="en-US"/>
          </a:p>
        </p:txBody>
      </p:sp>
    </p:spTree>
    <p:extLst>
      <p:ext uri="{BB962C8B-B14F-4D97-AF65-F5344CB8AC3E}">
        <p14:creationId xmlns:p14="http://schemas.microsoft.com/office/powerpoint/2010/main" val="3258044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A1103-05F6-4DE7-9149-4FC7F172DB27}" type="slidenum">
              <a:rPr lang="en-US" smtClean="0"/>
              <a:t>1</a:t>
            </a:fld>
            <a:endParaRPr lang="en-US"/>
          </a:p>
        </p:txBody>
      </p:sp>
    </p:spTree>
    <p:extLst>
      <p:ext uri="{BB962C8B-B14F-4D97-AF65-F5344CB8AC3E}">
        <p14:creationId xmlns:p14="http://schemas.microsoft.com/office/powerpoint/2010/main" val="2953205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A1103-05F6-4DE7-9149-4FC7F172DB27}" type="slidenum">
              <a:rPr lang="en-US" smtClean="0"/>
              <a:t>23</a:t>
            </a:fld>
            <a:endParaRPr lang="en-US"/>
          </a:p>
        </p:txBody>
      </p:sp>
    </p:spTree>
    <p:extLst>
      <p:ext uri="{BB962C8B-B14F-4D97-AF65-F5344CB8AC3E}">
        <p14:creationId xmlns:p14="http://schemas.microsoft.com/office/powerpoint/2010/main" val="1585512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662F2D-381D-45A7-85F7-7DF9EED40C4D}" type="datetime1">
              <a:rPr lang="en-US" smtClean="0"/>
              <a:t>3/17/2019</a:t>
            </a:fld>
            <a:endParaRPr lang="en-US" dirty="0"/>
          </a:p>
        </p:txBody>
      </p:sp>
      <p:sp>
        <p:nvSpPr>
          <p:cNvPr id="5" name="Footer Placeholder 4"/>
          <p:cNvSpPr>
            <a:spLocks noGrp="1"/>
          </p:cNvSpPr>
          <p:nvPr>
            <p:ph type="ftr" sz="quarter" idx="11"/>
          </p:nvPr>
        </p:nvSpPr>
        <p:spPr>
          <a:xfrm>
            <a:off x="4038600" y="635635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06494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6F3718-ADD8-42C6-BFDC-FC8569B7D96F}" type="datetime1">
              <a:rPr lang="en-US" smtClean="0"/>
              <a:t>3/17/2019</a:t>
            </a:fld>
            <a:endParaRPr lang="en-US" dirty="0"/>
          </a:p>
        </p:txBody>
      </p:sp>
      <p:sp>
        <p:nvSpPr>
          <p:cNvPr id="5" name="Footer Placeholder 4"/>
          <p:cNvSpPr>
            <a:spLocks noGrp="1"/>
          </p:cNvSpPr>
          <p:nvPr>
            <p:ph type="ftr" sz="quarter" idx="11"/>
          </p:nvPr>
        </p:nvSpPr>
        <p:spPr>
          <a:xfrm>
            <a:off x="4038600" y="6356354"/>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606641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BD1B85-FC35-475E-B892-85AE61D4ECCD}" type="datetime1">
              <a:rPr lang="en-US" smtClean="0"/>
              <a:t>3/17/2019</a:t>
            </a:fld>
            <a:endParaRPr lang="en-US" dirty="0"/>
          </a:p>
        </p:txBody>
      </p:sp>
      <p:sp>
        <p:nvSpPr>
          <p:cNvPr id="4" name="Footer Placeholder 3"/>
          <p:cNvSpPr>
            <a:spLocks noGrp="1"/>
          </p:cNvSpPr>
          <p:nvPr>
            <p:ph type="ftr" sz="quarter" idx="11"/>
          </p:nvPr>
        </p:nvSpPr>
        <p:spPr>
          <a:xfrm>
            <a:off x="4038600" y="6356354"/>
            <a:ext cx="4114800" cy="365125"/>
          </a:xfrm>
          <a:prstGeom prst="rect">
            <a:avLst/>
          </a:prstGeom>
        </p:spPr>
        <p:txBody>
          <a:bodyPr/>
          <a:lstStyle/>
          <a:p>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552416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7BBE4A-0FAA-43D4-B2B8-DC83C9B8665B}" type="datetime1">
              <a:rPr lang="en-US" smtClean="0"/>
              <a:t>3/17/2019</a:t>
            </a:fld>
            <a:endParaRPr lang="en-US" dirty="0"/>
          </a:p>
        </p:txBody>
      </p:sp>
      <p:sp>
        <p:nvSpPr>
          <p:cNvPr id="3" name="Footer Placeholder 2"/>
          <p:cNvSpPr>
            <a:spLocks noGrp="1"/>
          </p:cNvSpPr>
          <p:nvPr>
            <p:ph type="ftr" sz="quarter" idx="11"/>
          </p:nvPr>
        </p:nvSpPr>
        <p:spPr>
          <a:xfrm>
            <a:off x="4038600" y="6356354"/>
            <a:ext cx="4114800" cy="365125"/>
          </a:xfrm>
          <a:prstGeom prst="rect">
            <a:avLst/>
          </a:prstGeom>
        </p:spPr>
        <p:txBody>
          <a:bodyPr/>
          <a:lstStyle/>
          <a:p>
            <a:endParaRPr lang="en-US" dirty="0"/>
          </a:p>
        </p:txBody>
      </p:sp>
      <p:sp>
        <p:nvSpPr>
          <p:cNvPr id="4" name="Slide Number Placeholder 3"/>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3968321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076F96-B57C-4903-8251-8E087887EA08}" type="datetime1">
              <a:rPr lang="en-US" smtClean="0"/>
              <a:t>3/17/2019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6F63F-8BD9-8D40-8122-0A1D7E266670}" type="slidenum">
              <a:rPr lang="en-US" smtClean="0"/>
              <a:t>‹#›</a:t>
            </a:fld>
            <a:endParaRPr lang="en-US"/>
          </a:p>
        </p:txBody>
      </p:sp>
    </p:spTree>
    <p:extLst>
      <p:ext uri="{BB962C8B-B14F-4D97-AF65-F5344CB8AC3E}">
        <p14:creationId xmlns:p14="http://schemas.microsoft.com/office/powerpoint/2010/main" val="29150644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DFB6F0-3F37-452A-A03C-B5F967CDAD88}" type="datetime1">
              <a:rPr lang="en-US" smtClean="0"/>
              <a:t>3/17/2019</a:t>
            </a:fld>
            <a:endParaRPr lang="en-US" dirty="0"/>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291400034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9" r:id="rId3"/>
    <p:sldLayoutId id="2147483670" r:id="rId4"/>
    <p:sldLayoutId id="2147483671" r:id="rId5"/>
  </p:sldLayoutIdLst>
  <p:hf hdr="0" ftr="0"/>
  <p:txStyles>
    <p:titleStyle>
      <a:lvl1pPr algn="l" defTabSz="914377" rtl="0" eaLnBrk="1" latinLnBrk="0" hangingPunct="1">
        <a:lnSpc>
          <a:spcPct val="90000"/>
        </a:lnSpc>
        <a:spcBef>
          <a:spcPct val="0"/>
        </a:spcBef>
        <a:buNone/>
        <a:defRPr sz="4400" kern="1200">
          <a:solidFill>
            <a:schemeClr val="accent5"/>
          </a:solidFill>
          <a:latin typeface="+mj-lt"/>
          <a:ea typeface="+mj-ea"/>
          <a:cs typeface="+mj-cs"/>
        </a:defRPr>
      </a:lvl1pPr>
    </p:titleStyle>
    <p:bodyStyle>
      <a:lvl1pPr marL="0" indent="0" algn="l" defTabSz="914377" rtl="0" eaLnBrk="1" latinLnBrk="0" hangingPunct="1">
        <a:lnSpc>
          <a:spcPct val="90000"/>
        </a:lnSpc>
        <a:spcBef>
          <a:spcPts val="1000"/>
        </a:spcBef>
        <a:buFontTx/>
        <a:buNone/>
        <a:defRPr sz="2800" kern="1200">
          <a:solidFill>
            <a:schemeClr val="tx1"/>
          </a:solidFill>
          <a:latin typeface="+mn-lt"/>
          <a:ea typeface="+mn-ea"/>
          <a:cs typeface="+mn-cs"/>
        </a:defRPr>
      </a:lvl1pPr>
      <a:lvl2pPr marL="457189" indent="0" algn="l" defTabSz="914377" rtl="0" eaLnBrk="1" latinLnBrk="0" hangingPunct="1">
        <a:lnSpc>
          <a:spcPct val="90000"/>
        </a:lnSpc>
        <a:spcBef>
          <a:spcPts val="500"/>
        </a:spcBef>
        <a:buFontTx/>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Tx/>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riramsrinivas@unomaha.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jpg"/></Relationships>
</file>

<file path=ppt/slides/_rels/slide2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5.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4.emf"/><Relationship Id="rId4" Type="http://schemas.openxmlformats.org/officeDocument/2006/relationships/oleObject" Target="../embeddings/oleObject1.bin"/></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5.xml"/><Relationship Id="rId1" Type="http://schemas.openxmlformats.org/officeDocument/2006/relationships/vmlDrawing" Target="../drawings/vmlDrawing2.vml"/><Relationship Id="rId4" Type="http://schemas.openxmlformats.org/officeDocument/2006/relationships/image" Target="../media/image20.emf"/></Relationships>
</file>

<file path=ppt/slides/_rels/slide3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image" Target="../media/image25.jpg"/></Relationships>
</file>

<file path=ppt/slides/_rels/slide3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hyperlink" Target="mailto:sriramsrinivas@unomaha.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C6C28-E1FB-4D92-A16C-8E9753937AD3}"/>
              </a:ext>
            </a:extLst>
          </p:cNvPr>
          <p:cNvSpPr>
            <a:spLocks noGrp="1"/>
          </p:cNvSpPr>
          <p:nvPr>
            <p:ph type="ctrTitle"/>
          </p:nvPr>
        </p:nvSpPr>
        <p:spPr>
          <a:xfrm>
            <a:off x="109471" y="150607"/>
            <a:ext cx="10882648" cy="3063648"/>
          </a:xfrm>
        </p:spPr>
        <p:txBody>
          <a:bodyPr anchor="ctr">
            <a:noAutofit/>
          </a:bodyPr>
          <a:lstStyle/>
          <a:p>
            <a:pPr algn="l"/>
            <a:r>
              <a:rPr lang="en-US" sz="4800" dirty="0">
                <a:solidFill>
                  <a:schemeClr val="tx1"/>
                </a:solidFill>
                <a:latin typeface="Comic Sans MS" panose="030F0702030302020204" pitchFamily="66" charset="0"/>
              </a:rPr>
              <a:t>Algorithms for Updating Dynamic </a:t>
            </a:r>
            <a:r>
              <a:rPr lang="en-US" sz="4800" dirty="0" smtClean="0">
                <a:solidFill>
                  <a:schemeClr val="tx1"/>
                </a:solidFill>
                <a:latin typeface="Comic Sans MS" panose="030F0702030302020204" pitchFamily="66" charset="0"/>
              </a:rPr>
              <a:t/>
            </a:r>
            <a:br>
              <a:rPr lang="en-US" sz="4800" dirty="0" smtClean="0">
                <a:solidFill>
                  <a:schemeClr val="tx1"/>
                </a:solidFill>
                <a:latin typeface="Comic Sans MS" panose="030F0702030302020204" pitchFamily="66" charset="0"/>
              </a:rPr>
            </a:br>
            <a:r>
              <a:rPr lang="en-US" sz="4800" dirty="0" smtClean="0">
                <a:solidFill>
                  <a:schemeClr val="tx1"/>
                </a:solidFill>
                <a:latin typeface="Comic Sans MS" panose="030F0702030302020204" pitchFamily="66" charset="0"/>
              </a:rPr>
              <a:t>Networks</a:t>
            </a:r>
            <a:endParaRPr lang="en-US" sz="4800" dirty="0">
              <a:solidFill>
                <a:schemeClr val="tx1"/>
              </a:solidFill>
              <a:latin typeface="Comic Sans MS" panose="030F0702030302020204" pitchFamily="66" charset="0"/>
            </a:endParaRPr>
          </a:p>
        </p:txBody>
      </p:sp>
      <p:sp>
        <p:nvSpPr>
          <p:cNvPr id="3" name="Subtitle 2">
            <a:extLst>
              <a:ext uri="{FF2B5EF4-FFF2-40B4-BE49-F238E27FC236}">
                <a16:creationId xmlns:a16="http://schemas.microsoft.com/office/drawing/2014/main" id="{3AD05ADC-07A9-4614-BCE5-12F0F3BCB2BC}"/>
              </a:ext>
            </a:extLst>
          </p:cNvPr>
          <p:cNvSpPr>
            <a:spLocks noGrp="1"/>
          </p:cNvSpPr>
          <p:nvPr>
            <p:ph type="subTitle" idx="1"/>
          </p:nvPr>
        </p:nvSpPr>
        <p:spPr>
          <a:xfrm>
            <a:off x="654676" y="3648365"/>
            <a:ext cx="10337443" cy="2665804"/>
          </a:xfrm>
        </p:spPr>
        <p:txBody>
          <a:bodyPr/>
          <a:lstStyle/>
          <a:p>
            <a:pPr algn="l"/>
            <a:r>
              <a:rPr lang="en-US" dirty="0">
                <a:latin typeface="Comic Sans MS" panose="030F0702030302020204" pitchFamily="66" charset="0"/>
              </a:rPr>
              <a:t>Presented by</a:t>
            </a:r>
          </a:p>
          <a:p>
            <a:pPr algn="l"/>
            <a:r>
              <a:rPr lang="en-US" dirty="0" smtClean="0">
                <a:solidFill>
                  <a:schemeClr val="accent1">
                    <a:lumMod val="50000"/>
                  </a:schemeClr>
                </a:solidFill>
                <a:latin typeface="Comic Sans MS" panose="030F0702030302020204" pitchFamily="66" charset="0"/>
              </a:rPr>
              <a:t>Sriram </a:t>
            </a:r>
            <a:r>
              <a:rPr lang="en-US" dirty="0">
                <a:solidFill>
                  <a:schemeClr val="accent1">
                    <a:lumMod val="50000"/>
                  </a:schemeClr>
                </a:solidFill>
                <a:latin typeface="Comic Sans MS" panose="030F0702030302020204" pitchFamily="66" charset="0"/>
              </a:rPr>
              <a:t>Srinivasan </a:t>
            </a:r>
            <a:endParaRPr lang="en-US" dirty="0" smtClean="0">
              <a:solidFill>
                <a:schemeClr val="accent1">
                  <a:lumMod val="50000"/>
                </a:schemeClr>
              </a:solidFill>
              <a:latin typeface="Comic Sans MS" panose="030F0702030302020204" pitchFamily="66" charset="0"/>
            </a:endParaRPr>
          </a:p>
          <a:p>
            <a:pPr algn="l"/>
            <a:r>
              <a:rPr lang="en-US" sz="2000" dirty="0">
                <a:solidFill>
                  <a:schemeClr val="accent1">
                    <a:lumMod val="50000"/>
                  </a:schemeClr>
                </a:solidFill>
                <a:hlinkClick r:id="rId3"/>
              </a:rPr>
              <a:t>sriramsrinivas@unomaha.edu</a:t>
            </a:r>
            <a:endParaRPr lang="en-US" sz="2000" dirty="0">
              <a:solidFill>
                <a:schemeClr val="accent1">
                  <a:lumMod val="50000"/>
                </a:schemeClr>
              </a:solidFill>
            </a:endParaRPr>
          </a:p>
          <a:p>
            <a:pPr algn="l"/>
            <a:r>
              <a:rPr lang="en-US" sz="2000" u="sng" dirty="0">
                <a:solidFill>
                  <a:schemeClr val="accent1">
                    <a:lumMod val="50000"/>
                  </a:schemeClr>
                </a:solidFill>
              </a:rPr>
              <a:t>github.com/</a:t>
            </a:r>
            <a:r>
              <a:rPr lang="en-US" sz="2000" u="sng" dirty="0" err="1">
                <a:solidFill>
                  <a:schemeClr val="accent1">
                    <a:lumMod val="50000"/>
                  </a:schemeClr>
                </a:solidFill>
              </a:rPr>
              <a:t>SriramSrinivas</a:t>
            </a:r>
            <a:r>
              <a:rPr lang="en-US" sz="2000" u="sng" dirty="0">
                <a:solidFill>
                  <a:schemeClr val="accent1">
                    <a:lumMod val="50000"/>
                  </a:schemeClr>
                </a:solidFill>
              </a:rPr>
              <a:t>/</a:t>
            </a:r>
            <a:r>
              <a:rPr lang="en-US" sz="2000" u="sng" dirty="0" err="1">
                <a:solidFill>
                  <a:schemeClr val="accent1">
                    <a:lumMod val="50000"/>
                  </a:schemeClr>
                </a:solidFill>
              </a:rPr>
              <a:t>SriramDissertation</a:t>
            </a:r>
            <a:endParaRPr lang="en-US" sz="2000" u="sng" dirty="0">
              <a:solidFill>
                <a:schemeClr val="accent1">
                  <a:lumMod val="50000"/>
                </a:schemeClr>
              </a:solidFill>
            </a:endParaRPr>
          </a:p>
          <a:p>
            <a:pPr algn="l"/>
            <a:endParaRPr lang="en-US" sz="2000" dirty="0">
              <a:latin typeface="Comic Sans MS" panose="030F0702030302020204" pitchFamily="66" charset="0"/>
            </a:endParaRPr>
          </a:p>
        </p:txBody>
      </p:sp>
    </p:spTree>
    <p:extLst>
      <p:ext uri="{BB962C8B-B14F-4D97-AF65-F5344CB8AC3E}">
        <p14:creationId xmlns:p14="http://schemas.microsoft.com/office/powerpoint/2010/main" val="7051211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Template for Parallel Algorithm</a:t>
            </a:r>
            <a:endParaRPr lang="en-US" dirty="0">
              <a:latin typeface="Comic Sans MS"/>
              <a:cs typeface="Comic Sans MS"/>
            </a:endParaRPr>
          </a:p>
        </p:txBody>
      </p:sp>
      <p:sp>
        <p:nvSpPr>
          <p:cNvPr id="3" name="Content Placeholder 2"/>
          <p:cNvSpPr>
            <a:spLocks noGrp="1"/>
          </p:cNvSpPr>
          <p:nvPr>
            <p:ph idx="1"/>
          </p:nvPr>
        </p:nvSpPr>
        <p:spPr>
          <a:xfrm>
            <a:off x="147782" y="1825625"/>
            <a:ext cx="11206018" cy="4351338"/>
          </a:xfrm>
        </p:spPr>
        <p:txBody>
          <a:bodyPr>
            <a:normAutofit fontScale="85000" lnSpcReduction="20000"/>
          </a:bodyPr>
          <a:lstStyle/>
          <a:p>
            <a:r>
              <a:rPr lang="en-US" dirty="0" err="1" smtClean="0">
                <a:solidFill>
                  <a:srgbClr val="FF6600"/>
                </a:solidFill>
                <a:latin typeface="Comic Sans MS"/>
                <a:cs typeface="Comic Sans MS"/>
              </a:rPr>
              <a:t>Sparsification</a:t>
            </a:r>
            <a:r>
              <a:rPr lang="en-US" dirty="0" smtClean="0">
                <a:solidFill>
                  <a:srgbClr val="FF6600"/>
                </a:solidFill>
                <a:latin typeface="Comic Sans MS"/>
                <a:cs typeface="Comic Sans MS"/>
              </a:rPr>
              <a:t> </a:t>
            </a:r>
          </a:p>
          <a:p>
            <a:pPr lvl="1"/>
            <a:r>
              <a:rPr lang="en-US" dirty="0" smtClean="0">
                <a:latin typeface="Comic Sans MS"/>
                <a:cs typeface="Comic Sans MS"/>
              </a:rPr>
              <a:t>Compute </a:t>
            </a:r>
            <a:r>
              <a:rPr lang="en-US" dirty="0">
                <a:latin typeface="Comic Sans MS"/>
                <a:cs typeface="Comic Sans MS"/>
              </a:rPr>
              <a:t>only over the edges that affect the property (Key </a:t>
            </a:r>
            <a:r>
              <a:rPr lang="en-US" dirty="0" smtClean="0">
                <a:latin typeface="Comic Sans MS"/>
                <a:cs typeface="Comic Sans MS"/>
              </a:rPr>
              <a:t>Edges)</a:t>
            </a:r>
          </a:p>
          <a:p>
            <a:pPr lvl="1"/>
            <a:r>
              <a:rPr lang="en-US" dirty="0" smtClean="0">
                <a:latin typeface="Comic Sans MS"/>
                <a:cs typeface="Comic Sans MS"/>
              </a:rPr>
              <a:t>Remaining edges accessed for deletion only</a:t>
            </a:r>
          </a:p>
          <a:p>
            <a:pPr lvl="1"/>
            <a:r>
              <a:rPr lang="en-US" dirty="0" smtClean="0">
                <a:latin typeface="Comic Sans MS"/>
                <a:cs typeface="Comic Sans MS"/>
              </a:rPr>
              <a:t>Preprocessing before input of changes</a:t>
            </a:r>
          </a:p>
          <a:p>
            <a:pPr marL="274320" lvl="1"/>
            <a:endParaRPr lang="en-US" dirty="0" smtClean="0">
              <a:latin typeface="Comic Sans MS"/>
              <a:cs typeface="Comic Sans MS"/>
            </a:endParaRPr>
          </a:p>
          <a:p>
            <a:r>
              <a:rPr lang="en-US" dirty="0" smtClean="0">
                <a:solidFill>
                  <a:srgbClr val="FF6600"/>
                </a:solidFill>
                <a:latin typeface="Comic Sans MS"/>
                <a:cs typeface="Comic Sans MS"/>
              </a:rPr>
              <a:t>Selection</a:t>
            </a:r>
          </a:p>
          <a:p>
            <a:pPr lvl="1"/>
            <a:r>
              <a:rPr lang="en-US" dirty="0" smtClean="0">
                <a:latin typeface="Comic Sans MS"/>
                <a:cs typeface="Comic Sans MS"/>
              </a:rPr>
              <a:t>Identify the added/deleted  edges that affect the property</a:t>
            </a:r>
          </a:p>
          <a:p>
            <a:pPr lvl="1"/>
            <a:r>
              <a:rPr lang="en-US" dirty="0" smtClean="0">
                <a:latin typeface="Comic Sans MS"/>
                <a:cs typeface="Comic Sans MS"/>
              </a:rPr>
              <a:t>Can be done in parallel for each edge</a:t>
            </a:r>
          </a:p>
          <a:p>
            <a:pPr lvl="1"/>
            <a:r>
              <a:rPr lang="en-US" dirty="0" smtClean="0">
                <a:latin typeface="Comic Sans MS"/>
                <a:cs typeface="Comic Sans MS"/>
              </a:rPr>
              <a:t>Edges are not yet added or deleted from the MST</a:t>
            </a:r>
          </a:p>
          <a:p>
            <a:pPr marL="274320" lvl="1"/>
            <a:endParaRPr lang="en-US" dirty="0" smtClean="0">
              <a:latin typeface="Comic Sans MS"/>
              <a:cs typeface="Comic Sans MS"/>
            </a:endParaRPr>
          </a:p>
          <a:p>
            <a:r>
              <a:rPr lang="en-US" dirty="0" smtClean="0">
                <a:solidFill>
                  <a:srgbClr val="FF6600"/>
                </a:solidFill>
                <a:latin typeface="Comic Sans MS"/>
                <a:cs typeface="Comic Sans MS"/>
              </a:rPr>
              <a:t>Updating</a:t>
            </a:r>
          </a:p>
          <a:p>
            <a:pPr lvl="1"/>
            <a:r>
              <a:rPr lang="en-US" dirty="0" smtClean="0">
                <a:latin typeface="Comic Sans MS"/>
                <a:cs typeface="Comic Sans MS"/>
              </a:rPr>
              <a:t>Update set of key edges according to the changes </a:t>
            </a:r>
          </a:p>
          <a:p>
            <a:pPr lvl="1"/>
            <a:r>
              <a:rPr lang="en-US" dirty="0" smtClean="0">
                <a:latin typeface="Comic Sans MS"/>
                <a:cs typeface="Comic Sans MS"/>
              </a:rPr>
              <a:t>Parallel over the edges, but requires multiple iterations</a:t>
            </a:r>
          </a:p>
          <a:p>
            <a:pPr lvl="1"/>
            <a:r>
              <a:rPr lang="en-US" dirty="0" smtClean="0">
                <a:latin typeface="Comic Sans MS"/>
                <a:cs typeface="Comic Sans MS"/>
              </a:rPr>
              <a:t>Non-key edges may need to be processed</a:t>
            </a:r>
          </a:p>
          <a:p>
            <a:pPr lvl="1"/>
            <a:endParaRPr lang="en-US" dirty="0">
              <a:latin typeface="Comic Sans MS"/>
              <a:cs typeface="Comic Sans MS"/>
            </a:endParaRPr>
          </a:p>
        </p:txBody>
      </p:sp>
      <p:sp>
        <p:nvSpPr>
          <p:cNvPr id="4" name="Date Placeholder 3"/>
          <p:cNvSpPr>
            <a:spLocks noGrp="1"/>
          </p:cNvSpPr>
          <p:nvPr>
            <p:ph type="dt" sz="half" idx="10"/>
          </p:nvPr>
        </p:nvSpPr>
        <p:spPr/>
        <p:txBody>
          <a:bodyPr/>
          <a:lstStyle/>
          <a:p>
            <a:fld id="{6B6A26B1-95CA-4C22-9A77-A68838C2B386}"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10</a:t>
            </a:fld>
            <a:endParaRPr lang="en-US" dirty="0"/>
          </a:p>
        </p:txBody>
      </p:sp>
    </p:spTree>
    <p:extLst>
      <p:ext uri="{BB962C8B-B14F-4D97-AF65-F5344CB8AC3E}">
        <p14:creationId xmlns:p14="http://schemas.microsoft.com/office/powerpoint/2010/main" val="13495516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9" name="Group 158"/>
          <p:cNvGrpSpPr/>
          <p:nvPr/>
        </p:nvGrpSpPr>
        <p:grpSpPr>
          <a:xfrm>
            <a:off x="4905472" y="1333719"/>
            <a:ext cx="3818323" cy="2328800"/>
            <a:chOff x="3381471" y="447639"/>
            <a:chExt cx="3818323" cy="2328800"/>
          </a:xfrm>
        </p:grpSpPr>
        <p:grpSp>
          <p:nvGrpSpPr>
            <p:cNvPr id="25" name="Group 24"/>
            <p:cNvGrpSpPr/>
            <p:nvPr/>
          </p:nvGrpSpPr>
          <p:grpSpPr>
            <a:xfrm>
              <a:off x="4357039" y="803877"/>
              <a:ext cx="2373314" cy="1972562"/>
              <a:chOff x="3241605" y="4871402"/>
              <a:chExt cx="2373314" cy="1972562"/>
            </a:xfrm>
          </p:grpSpPr>
          <p:sp>
            <p:nvSpPr>
              <p:cNvPr id="26" name="Oval 25"/>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27" name="Oval 26"/>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28" name="Oval 27"/>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9" name="Oval 28"/>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30" name="Oval 29"/>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nvGrpSpPr>
              <p:cNvPr id="31" name="Group 30"/>
              <p:cNvGrpSpPr/>
              <p:nvPr/>
            </p:nvGrpSpPr>
            <p:grpSpPr>
              <a:xfrm>
                <a:off x="3445146" y="5154633"/>
                <a:ext cx="578605" cy="536611"/>
                <a:chOff x="3564304" y="2548413"/>
                <a:chExt cx="578605" cy="536611"/>
              </a:xfrm>
            </p:grpSpPr>
            <p:cxnSp>
              <p:nvCxnSpPr>
                <p:cNvPr id="45" name="Straight Connector 44"/>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3564304" y="2570187"/>
                  <a:ext cx="372533" cy="369332"/>
                </a:xfrm>
                <a:prstGeom prst="rect">
                  <a:avLst/>
                </a:prstGeom>
                <a:noFill/>
              </p:spPr>
              <p:txBody>
                <a:bodyPr wrap="square" rtlCol="0">
                  <a:spAutoFit/>
                </a:bodyPr>
                <a:lstStyle/>
                <a:p>
                  <a:r>
                    <a:rPr lang="en-US" b="1" dirty="0"/>
                    <a:t>1</a:t>
                  </a:r>
                  <a:endParaRPr lang="en-US" b="1" dirty="0"/>
                </a:p>
              </p:txBody>
            </p:sp>
          </p:grpSp>
          <p:sp>
            <p:nvSpPr>
              <p:cNvPr id="32" name="Oval 31"/>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33" name="Group 32"/>
              <p:cNvGrpSpPr/>
              <p:nvPr/>
            </p:nvGrpSpPr>
            <p:grpSpPr>
              <a:xfrm>
                <a:off x="3241605" y="5850240"/>
                <a:ext cx="372533" cy="665796"/>
                <a:chOff x="3360763" y="3244020"/>
                <a:chExt cx="372533" cy="665796"/>
              </a:xfrm>
            </p:grpSpPr>
            <p:sp>
              <p:nvSpPr>
                <p:cNvPr id="43" name="TextBox 42"/>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44" name="Straight Connector 43"/>
                <p:cNvCxnSpPr>
                  <a:stCxn id="32" idx="4"/>
                  <a:endCxn id="26"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3683394" y="6305700"/>
                <a:ext cx="861441" cy="379268"/>
                <a:chOff x="3802552" y="3699480"/>
                <a:chExt cx="861441" cy="379268"/>
              </a:xfrm>
            </p:grpSpPr>
            <p:sp>
              <p:nvSpPr>
                <p:cNvPr id="41" name="TextBox 40"/>
                <p:cNvSpPr txBox="1"/>
                <p:nvPr/>
              </p:nvSpPr>
              <p:spPr>
                <a:xfrm>
                  <a:off x="4021925" y="3699480"/>
                  <a:ext cx="372533" cy="369332"/>
                </a:xfrm>
                <a:prstGeom prst="rect">
                  <a:avLst/>
                </a:prstGeom>
                <a:noFill/>
              </p:spPr>
              <p:txBody>
                <a:bodyPr wrap="square" rtlCol="0">
                  <a:spAutoFit/>
                </a:bodyPr>
                <a:lstStyle/>
                <a:p>
                  <a:r>
                    <a:rPr lang="en-US" b="1" dirty="0"/>
                    <a:t>1</a:t>
                  </a:r>
                  <a:endParaRPr lang="en-US" b="1" dirty="0"/>
                </a:p>
              </p:txBody>
            </p:sp>
            <p:cxnSp>
              <p:nvCxnSpPr>
                <p:cNvPr id="42" name="Straight Connector 41"/>
                <p:cNvCxnSpPr>
                  <a:endCxn id="28"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5" name="Group 34"/>
              <p:cNvGrpSpPr/>
              <p:nvPr/>
            </p:nvGrpSpPr>
            <p:grpSpPr>
              <a:xfrm>
                <a:off x="4806296" y="6273095"/>
                <a:ext cx="547162" cy="449311"/>
                <a:chOff x="4925454" y="3666875"/>
                <a:chExt cx="547162" cy="449311"/>
              </a:xfrm>
            </p:grpSpPr>
            <p:sp>
              <p:nvSpPr>
                <p:cNvPr id="39" name="TextBox 38"/>
                <p:cNvSpPr txBox="1"/>
                <p:nvPr/>
              </p:nvSpPr>
              <p:spPr>
                <a:xfrm>
                  <a:off x="5083602" y="3746854"/>
                  <a:ext cx="372533" cy="369332"/>
                </a:xfrm>
                <a:prstGeom prst="rect">
                  <a:avLst/>
                </a:prstGeom>
                <a:noFill/>
              </p:spPr>
              <p:txBody>
                <a:bodyPr wrap="square" rtlCol="0">
                  <a:spAutoFit/>
                </a:bodyPr>
                <a:lstStyle/>
                <a:p>
                  <a:r>
                    <a:rPr lang="en-US" b="1" dirty="0"/>
                    <a:t>2</a:t>
                  </a:r>
                  <a:endParaRPr lang="en-US" b="1" dirty="0"/>
                </a:p>
              </p:txBody>
            </p:sp>
            <p:cxnSp>
              <p:nvCxnSpPr>
                <p:cNvPr id="40" name="Straight Connector 39"/>
                <p:cNvCxnSpPr>
                  <a:stCxn id="28" idx="7"/>
                  <a:endCxn id="29" idx="3"/>
                </p:cNvCxnSpPr>
                <p:nvPr/>
              </p:nvCxnSpPr>
              <p:spPr>
                <a:xfrm flipV="1">
                  <a:off x="4925454" y="3666875"/>
                  <a:ext cx="547162" cy="29944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6" name="Group 35"/>
              <p:cNvGrpSpPr/>
              <p:nvPr/>
            </p:nvGrpSpPr>
            <p:grpSpPr>
              <a:xfrm>
                <a:off x="3683394" y="5363355"/>
                <a:ext cx="850892" cy="369332"/>
                <a:chOff x="3802552" y="2757135"/>
                <a:chExt cx="850892" cy="369332"/>
              </a:xfrm>
            </p:grpSpPr>
            <p:sp>
              <p:nvSpPr>
                <p:cNvPr id="37" name="TextBox 36"/>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38" name="Straight Connector 37"/>
                <p:cNvCxnSpPr>
                  <a:stCxn id="32"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sp>
          <p:nvSpPr>
            <p:cNvPr id="47" name="TextBox 46"/>
            <p:cNvSpPr txBox="1"/>
            <p:nvPr/>
          </p:nvSpPr>
          <p:spPr>
            <a:xfrm>
              <a:off x="4099646" y="447639"/>
              <a:ext cx="3100148" cy="369332"/>
            </a:xfrm>
            <a:prstGeom prst="rect">
              <a:avLst/>
            </a:prstGeom>
            <a:noFill/>
          </p:spPr>
          <p:txBody>
            <a:bodyPr wrap="square" rtlCol="0">
              <a:spAutoFit/>
            </a:bodyPr>
            <a:lstStyle/>
            <a:p>
              <a:r>
                <a:rPr lang="en-US" b="1" dirty="0" err="1">
                  <a:solidFill>
                    <a:srgbClr val="FF6600"/>
                  </a:solidFill>
                </a:rPr>
                <a:t>Sparsification</a:t>
              </a:r>
              <a:endParaRPr lang="en-US" b="1" dirty="0">
                <a:solidFill>
                  <a:srgbClr val="FF6600"/>
                </a:solidFill>
              </a:endParaRPr>
            </a:p>
          </p:txBody>
        </p:sp>
        <p:sp>
          <p:nvSpPr>
            <p:cNvPr id="48" name="Right Arrow 47"/>
            <p:cNvSpPr/>
            <p:nvPr/>
          </p:nvSpPr>
          <p:spPr>
            <a:xfrm>
              <a:off x="3381471" y="1826330"/>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58" name="Group 157"/>
          <p:cNvGrpSpPr/>
          <p:nvPr/>
        </p:nvGrpSpPr>
        <p:grpSpPr>
          <a:xfrm>
            <a:off x="2139449" y="1336449"/>
            <a:ext cx="9099630" cy="2699699"/>
            <a:chOff x="615449" y="479905"/>
            <a:chExt cx="9099630" cy="2699699"/>
          </a:xfrm>
        </p:grpSpPr>
        <p:grpSp>
          <p:nvGrpSpPr>
            <p:cNvPr id="4" name="Group 3"/>
            <p:cNvGrpSpPr/>
            <p:nvPr/>
          </p:nvGrpSpPr>
          <p:grpSpPr>
            <a:xfrm>
              <a:off x="615449" y="951006"/>
              <a:ext cx="2373314" cy="1972562"/>
              <a:chOff x="1289434" y="1888704"/>
              <a:chExt cx="2373314" cy="1972562"/>
            </a:xfrm>
          </p:grpSpPr>
          <p:grpSp>
            <p:nvGrpSpPr>
              <p:cNvPr id="5" name="Group 4"/>
              <p:cNvGrpSpPr/>
              <p:nvPr/>
            </p:nvGrpSpPr>
            <p:grpSpPr>
              <a:xfrm>
                <a:off x="1424902" y="1888704"/>
                <a:ext cx="2237846" cy="1972562"/>
                <a:chOff x="1336034" y="404108"/>
                <a:chExt cx="4337988" cy="3274385"/>
              </a:xfrm>
            </p:grpSpPr>
            <p:cxnSp>
              <p:nvCxnSpPr>
                <p:cNvPr id="15" name="Straight Connector 14"/>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6" name="Isosceles Triangle 15"/>
                <p:cNvSpPr/>
                <p:nvPr/>
              </p:nvSpPr>
              <p:spPr>
                <a:xfrm rot="5400000">
                  <a:off x="3999417" y="1904894"/>
                  <a:ext cx="1253606" cy="1501812"/>
                </a:xfrm>
                <a:prstGeom prst="triangle">
                  <a:avLst>
                    <a:gd name="adj" fmla="val 44737"/>
                  </a:avLst>
                </a:prstGeom>
                <a:noFill/>
                <a:ln w="38100" cmpd="sng">
                  <a:solidFill>
                    <a:srgbClr val="FD1CE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632931" y="1765017"/>
                  <a:ext cx="2243218" cy="1633054"/>
                </a:xfrm>
                <a:prstGeom prst="rect">
                  <a:avLst/>
                </a:prstGeom>
                <a:noFill/>
                <a:ln w="57150" cmpd="sng">
                  <a:solidFill>
                    <a:srgbClr val="FD1C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9" name="Oval 18"/>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20" name="Oval 19"/>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21" name="Oval 20"/>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2" name="Oval 21"/>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23" name="Oval 22"/>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cxnSp>
            <p:nvCxnSpPr>
              <p:cNvPr id="6" name="Straight Connector 5"/>
              <p:cNvCxnSpPr/>
              <p:nvPr/>
            </p:nvCxnSpPr>
            <p:spPr>
              <a:xfrm>
                <a:off x="2038068" y="2206695"/>
                <a:ext cx="527553" cy="482178"/>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1578063" y="2193709"/>
                <a:ext cx="372533" cy="369332"/>
              </a:xfrm>
              <a:prstGeom prst="rect">
                <a:avLst/>
              </a:prstGeom>
              <a:noFill/>
            </p:spPr>
            <p:txBody>
              <a:bodyPr wrap="square" rtlCol="0">
                <a:spAutoFit/>
              </a:bodyPr>
              <a:lstStyle/>
              <a:p>
                <a:r>
                  <a:rPr lang="en-US" b="1" dirty="0"/>
                  <a:t>1</a:t>
                </a:r>
                <a:endParaRPr lang="en-US" b="1" dirty="0"/>
              </a:p>
            </p:txBody>
          </p:sp>
          <p:sp>
            <p:nvSpPr>
              <p:cNvPr id="8" name="TextBox 7"/>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 name="TextBox 8"/>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10" name="TextBox 9"/>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1" name="TextBox 10"/>
              <p:cNvSpPr txBox="1"/>
              <p:nvPr/>
            </p:nvSpPr>
            <p:spPr>
              <a:xfrm>
                <a:off x="1950596" y="3323002"/>
                <a:ext cx="372533" cy="369332"/>
              </a:xfrm>
              <a:prstGeom prst="rect">
                <a:avLst/>
              </a:prstGeom>
              <a:noFill/>
            </p:spPr>
            <p:txBody>
              <a:bodyPr wrap="square" rtlCol="0">
                <a:spAutoFit/>
              </a:bodyPr>
              <a:lstStyle/>
              <a:p>
                <a:r>
                  <a:rPr lang="en-US" b="1" dirty="0"/>
                  <a:t>1</a:t>
                </a:r>
                <a:endParaRPr lang="en-US" b="1" dirty="0"/>
              </a:p>
            </p:txBody>
          </p:sp>
          <p:sp>
            <p:nvSpPr>
              <p:cNvPr id="12" name="TextBox 11"/>
              <p:cNvSpPr txBox="1"/>
              <p:nvPr/>
            </p:nvSpPr>
            <p:spPr>
              <a:xfrm>
                <a:off x="2432913" y="2988636"/>
                <a:ext cx="372533" cy="369332"/>
              </a:xfrm>
              <a:prstGeom prst="rect">
                <a:avLst/>
              </a:prstGeom>
              <a:noFill/>
            </p:spPr>
            <p:txBody>
              <a:bodyPr wrap="square" rtlCol="0">
                <a:spAutoFit/>
              </a:bodyPr>
              <a:lstStyle/>
              <a:p>
                <a:r>
                  <a:rPr lang="en-US" b="1" dirty="0"/>
                  <a:t>2</a:t>
                </a:r>
              </a:p>
            </p:txBody>
          </p:sp>
          <p:sp>
            <p:nvSpPr>
              <p:cNvPr id="13" name="TextBox 12"/>
              <p:cNvSpPr txBox="1"/>
              <p:nvPr/>
            </p:nvSpPr>
            <p:spPr>
              <a:xfrm>
                <a:off x="2957846" y="2682907"/>
                <a:ext cx="372533" cy="369332"/>
              </a:xfrm>
              <a:prstGeom prst="rect">
                <a:avLst/>
              </a:prstGeom>
              <a:noFill/>
            </p:spPr>
            <p:txBody>
              <a:bodyPr wrap="square" rtlCol="0">
                <a:spAutoFit/>
              </a:bodyPr>
              <a:lstStyle/>
              <a:p>
                <a:r>
                  <a:rPr lang="en-US" b="1" dirty="0"/>
                  <a:t>2</a:t>
                </a:r>
              </a:p>
            </p:txBody>
          </p:sp>
          <p:sp>
            <p:nvSpPr>
              <p:cNvPr id="14" name="TextBox 13"/>
              <p:cNvSpPr txBox="1"/>
              <p:nvPr/>
            </p:nvSpPr>
            <p:spPr>
              <a:xfrm>
                <a:off x="3012273" y="3370376"/>
                <a:ext cx="372533" cy="369332"/>
              </a:xfrm>
              <a:prstGeom prst="rect">
                <a:avLst/>
              </a:prstGeom>
              <a:noFill/>
            </p:spPr>
            <p:txBody>
              <a:bodyPr wrap="square" rtlCol="0">
                <a:spAutoFit/>
              </a:bodyPr>
              <a:lstStyle/>
              <a:p>
                <a:r>
                  <a:rPr lang="en-US" b="1" dirty="0"/>
                  <a:t>2</a:t>
                </a:r>
                <a:endParaRPr lang="en-US" b="1" dirty="0"/>
              </a:p>
            </p:txBody>
          </p:sp>
        </p:grpSp>
        <p:sp>
          <p:nvSpPr>
            <p:cNvPr id="24" name="TextBox 23"/>
            <p:cNvSpPr txBox="1"/>
            <p:nvPr/>
          </p:nvSpPr>
          <p:spPr>
            <a:xfrm>
              <a:off x="663945" y="479905"/>
              <a:ext cx="3100148" cy="369332"/>
            </a:xfrm>
            <a:prstGeom prst="rect">
              <a:avLst/>
            </a:prstGeom>
            <a:noFill/>
          </p:spPr>
          <p:txBody>
            <a:bodyPr wrap="square" rtlCol="0">
              <a:spAutoFit/>
            </a:bodyPr>
            <a:lstStyle/>
            <a:p>
              <a:r>
                <a:rPr lang="en-US" b="1" dirty="0">
                  <a:solidFill>
                    <a:srgbClr val="FF6600"/>
                  </a:solidFill>
                </a:rPr>
                <a:t>Original Network</a:t>
              </a:r>
              <a:endParaRPr lang="en-US" b="1" dirty="0">
                <a:solidFill>
                  <a:srgbClr val="FF6600"/>
                </a:solidFill>
              </a:endParaRPr>
            </a:p>
          </p:txBody>
        </p:sp>
        <p:sp>
          <p:nvSpPr>
            <p:cNvPr id="50" name="TextBox 49"/>
            <p:cNvSpPr txBox="1"/>
            <p:nvPr/>
          </p:nvSpPr>
          <p:spPr>
            <a:xfrm>
              <a:off x="7453806" y="1148279"/>
              <a:ext cx="2261273" cy="2031325"/>
            </a:xfrm>
            <a:prstGeom prst="rect">
              <a:avLst/>
            </a:prstGeom>
            <a:noFill/>
          </p:spPr>
          <p:txBody>
            <a:bodyPr wrap="square" rtlCol="0">
              <a:spAutoFit/>
            </a:bodyPr>
            <a:lstStyle/>
            <a:p>
              <a:r>
                <a:rPr lang="en-US" b="1" dirty="0">
                  <a:solidFill>
                    <a:srgbClr val="FF6600"/>
                  </a:solidFill>
                </a:rPr>
                <a:t>Change Set</a:t>
              </a:r>
            </a:p>
            <a:p>
              <a:r>
                <a:rPr lang="en-US" dirty="0"/>
                <a:t>A:F:1 (Ins)</a:t>
              </a:r>
            </a:p>
            <a:p>
              <a:r>
                <a:rPr lang="en-US" dirty="0"/>
                <a:t>A:D:4 (Ins)</a:t>
              </a:r>
            </a:p>
            <a:p>
              <a:r>
                <a:rPr lang="en-US" dirty="0"/>
                <a:t>D:E:1 (Del)</a:t>
              </a:r>
            </a:p>
            <a:p>
              <a:r>
                <a:rPr lang="en-US" dirty="0"/>
                <a:t>A:C:4 (Del)</a:t>
              </a:r>
            </a:p>
            <a:p>
              <a:endParaRPr lang="en-US" dirty="0"/>
            </a:p>
            <a:p>
              <a:endParaRPr lang="en-US" dirty="0"/>
            </a:p>
          </p:txBody>
        </p:sp>
      </p:grpSp>
      <p:grpSp>
        <p:nvGrpSpPr>
          <p:cNvPr id="160" name="Group 159"/>
          <p:cNvGrpSpPr/>
          <p:nvPr/>
        </p:nvGrpSpPr>
        <p:grpSpPr>
          <a:xfrm>
            <a:off x="7445730" y="3227080"/>
            <a:ext cx="3781074" cy="3128944"/>
            <a:chOff x="5921730" y="2385304"/>
            <a:chExt cx="3781074" cy="3128944"/>
          </a:xfrm>
        </p:grpSpPr>
        <p:grpSp>
          <p:nvGrpSpPr>
            <p:cNvPr id="154" name="Group 153"/>
            <p:cNvGrpSpPr/>
            <p:nvPr/>
          </p:nvGrpSpPr>
          <p:grpSpPr>
            <a:xfrm>
              <a:off x="5921730" y="2972015"/>
              <a:ext cx="3781074" cy="2542233"/>
              <a:chOff x="2218018" y="2897923"/>
              <a:chExt cx="3781074" cy="2542233"/>
            </a:xfrm>
          </p:grpSpPr>
          <p:sp>
            <p:nvSpPr>
              <p:cNvPr id="49" name="TextBox 48"/>
              <p:cNvSpPr txBox="1"/>
              <p:nvPr/>
            </p:nvSpPr>
            <p:spPr>
              <a:xfrm>
                <a:off x="2898944" y="2897923"/>
                <a:ext cx="3100148" cy="369332"/>
              </a:xfrm>
              <a:prstGeom prst="rect">
                <a:avLst/>
              </a:prstGeom>
              <a:noFill/>
            </p:spPr>
            <p:txBody>
              <a:bodyPr wrap="square" rtlCol="0">
                <a:spAutoFit/>
              </a:bodyPr>
              <a:lstStyle/>
              <a:p>
                <a:r>
                  <a:rPr lang="en-US" b="1" dirty="0">
                    <a:solidFill>
                      <a:srgbClr val="FF6600"/>
                    </a:solidFill>
                  </a:rPr>
                  <a:t>Selection</a:t>
                </a:r>
                <a:endParaRPr lang="en-US" b="1" dirty="0">
                  <a:solidFill>
                    <a:srgbClr val="FF6600"/>
                  </a:solidFill>
                </a:endParaRPr>
              </a:p>
            </p:txBody>
          </p:sp>
          <p:grpSp>
            <p:nvGrpSpPr>
              <p:cNvPr id="81" name="Group 80"/>
              <p:cNvGrpSpPr/>
              <p:nvPr/>
            </p:nvGrpSpPr>
            <p:grpSpPr>
              <a:xfrm>
                <a:off x="2218018" y="3467594"/>
                <a:ext cx="2769094" cy="1972562"/>
                <a:chOff x="4988594" y="1510811"/>
                <a:chExt cx="2769094" cy="1972562"/>
              </a:xfrm>
            </p:grpSpPr>
            <p:grpSp>
              <p:nvGrpSpPr>
                <p:cNvPr id="82" name="Group 81"/>
                <p:cNvGrpSpPr/>
                <p:nvPr/>
              </p:nvGrpSpPr>
              <p:grpSpPr>
                <a:xfrm>
                  <a:off x="4988594" y="1510811"/>
                  <a:ext cx="2769094" cy="1972562"/>
                  <a:chOff x="4988594" y="1510811"/>
                  <a:chExt cx="2769094" cy="1972562"/>
                </a:xfrm>
              </p:grpSpPr>
              <p:grpSp>
                <p:nvGrpSpPr>
                  <p:cNvPr id="89" name="Group 88"/>
                  <p:cNvGrpSpPr/>
                  <p:nvPr/>
                </p:nvGrpSpPr>
                <p:grpSpPr>
                  <a:xfrm>
                    <a:off x="5384374" y="1510811"/>
                    <a:ext cx="2373314" cy="1972562"/>
                    <a:chOff x="1289434" y="1888704"/>
                    <a:chExt cx="2373314" cy="1972562"/>
                  </a:xfrm>
                </p:grpSpPr>
                <p:grpSp>
                  <p:nvGrpSpPr>
                    <p:cNvPr id="94" name="Group 93"/>
                    <p:cNvGrpSpPr/>
                    <p:nvPr/>
                  </p:nvGrpSpPr>
                  <p:grpSpPr>
                    <a:xfrm>
                      <a:off x="1424902" y="1888704"/>
                      <a:ext cx="2237846" cy="1972562"/>
                      <a:chOff x="1336034" y="404108"/>
                      <a:chExt cx="4337988" cy="3274385"/>
                    </a:xfrm>
                  </p:grpSpPr>
                  <p:cxnSp>
                    <p:nvCxnSpPr>
                      <p:cNvPr id="104" name="Straight Connector 103"/>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05" name="Oval 104"/>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06" name="Oval 105"/>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107" name="Oval 106"/>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108" name="Oval 107"/>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09" name="Oval 108"/>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10" name="Oval 109"/>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cxnSp>
                  <p:nvCxnSpPr>
                    <p:cNvPr id="95" name="Straight Connector 94"/>
                    <p:cNvCxnSpPr/>
                    <p:nvPr/>
                  </p:nvCxnSpPr>
                  <p:spPr>
                    <a:xfrm>
                      <a:off x="2038068" y="2206695"/>
                      <a:ext cx="527553" cy="482178"/>
                    </a:xfrm>
                    <a:prstGeom prst="line">
                      <a:avLst/>
                    </a:prstGeom>
                    <a:ln w="5715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sp>
                  <p:nvSpPr>
                    <p:cNvPr id="96" name="TextBox 95"/>
                    <p:cNvSpPr txBox="1"/>
                    <p:nvPr/>
                  </p:nvSpPr>
                  <p:spPr>
                    <a:xfrm>
                      <a:off x="1578063" y="2193709"/>
                      <a:ext cx="372533" cy="369332"/>
                    </a:xfrm>
                    <a:prstGeom prst="rect">
                      <a:avLst/>
                    </a:prstGeom>
                    <a:noFill/>
                  </p:spPr>
                  <p:txBody>
                    <a:bodyPr wrap="square" rtlCol="0">
                      <a:spAutoFit/>
                    </a:bodyPr>
                    <a:lstStyle/>
                    <a:p>
                      <a:r>
                        <a:rPr lang="en-US" b="1" dirty="0"/>
                        <a:t>1</a:t>
                      </a:r>
                      <a:endParaRPr lang="en-US" b="1" dirty="0"/>
                    </a:p>
                  </p:txBody>
                </p:sp>
                <p:sp>
                  <p:nvSpPr>
                    <p:cNvPr id="97" name="TextBox 96"/>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8" name="TextBox 97"/>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99" name="TextBox 98"/>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00" name="TextBox 99"/>
                    <p:cNvSpPr txBox="1"/>
                    <p:nvPr/>
                  </p:nvSpPr>
                  <p:spPr>
                    <a:xfrm>
                      <a:off x="1950596" y="3323002"/>
                      <a:ext cx="372533" cy="369332"/>
                    </a:xfrm>
                    <a:prstGeom prst="rect">
                      <a:avLst/>
                    </a:prstGeom>
                    <a:noFill/>
                  </p:spPr>
                  <p:txBody>
                    <a:bodyPr wrap="square" rtlCol="0">
                      <a:spAutoFit/>
                    </a:bodyPr>
                    <a:lstStyle/>
                    <a:p>
                      <a:r>
                        <a:rPr lang="en-US" b="1" dirty="0"/>
                        <a:t>1</a:t>
                      </a:r>
                      <a:endParaRPr lang="en-US" b="1" dirty="0"/>
                    </a:p>
                  </p:txBody>
                </p:sp>
                <p:sp>
                  <p:nvSpPr>
                    <p:cNvPr id="101" name="TextBox 100"/>
                    <p:cNvSpPr txBox="1"/>
                    <p:nvPr/>
                  </p:nvSpPr>
                  <p:spPr>
                    <a:xfrm>
                      <a:off x="2300961" y="2988636"/>
                      <a:ext cx="372533" cy="369332"/>
                    </a:xfrm>
                    <a:prstGeom prst="rect">
                      <a:avLst/>
                    </a:prstGeom>
                    <a:noFill/>
                  </p:spPr>
                  <p:txBody>
                    <a:bodyPr wrap="square" rtlCol="0">
                      <a:spAutoFit/>
                    </a:bodyPr>
                    <a:lstStyle/>
                    <a:p>
                      <a:r>
                        <a:rPr lang="en-US" b="1" dirty="0"/>
                        <a:t>2</a:t>
                      </a:r>
                    </a:p>
                  </p:txBody>
                </p:sp>
                <p:sp>
                  <p:nvSpPr>
                    <p:cNvPr id="102" name="TextBox 101"/>
                    <p:cNvSpPr txBox="1"/>
                    <p:nvPr/>
                  </p:nvSpPr>
                  <p:spPr>
                    <a:xfrm>
                      <a:off x="2957846" y="2501462"/>
                      <a:ext cx="372533" cy="369332"/>
                    </a:xfrm>
                    <a:prstGeom prst="rect">
                      <a:avLst/>
                    </a:prstGeom>
                    <a:noFill/>
                  </p:spPr>
                  <p:txBody>
                    <a:bodyPr wrap="square" rtlCol="0">
                      <a:spAutoFit/>
                    </a:bodyPr>
                    <a:lstStyle/>
                    <a:p>
                      <a:r>
                        <a:rPr lang="en-US" b="1" dirty="0"/>
                        <a:t>2</a:t>
                      </a:r>
                    </a:p>
                  </p:txBody>
                </p:sp>
                <p:sp>
                  <p:nvSpPr>
                    <p:cNvPr id="103" name="TextBox 102"/>
                    <p:cNvSpPr txBox="1"/>
                    <p:nvPr/>
                  </p:nvSpPr>
                  <p:spPr>
                    <a:xfrm>
                      <a:off x="3012273" y="3370376"/>
                      <a:ext cx="372533" cy="369332"/>
                    </a:xfrm>
                    <a:prstGeom prst="rect">
                      <a:avLst/>
                    </a:prstGeom>
                    <a:noFill/>
                  </p:spPr>
                  <p:txBody>
                    <a:bodyPr wrap="square" rtlCol="0">
                      <a:spAutoFit/>
                    </a:bodyPr>
                    <a:lstStyle/>
                    <a:p>
                      <a:r>
                        <a:rPr lang="en-US" b="1" dirty="0"/>
                        <a:t>2</a:t>
                      </a:r>
                      <a:endParaRPr lang="en-US" b="1" dirty="0"/>
                    </a:p>
                  </p:txBody>
                </p:sp>
              </p:grpSp>
              <p:cxnSp>
                <p:nvCxnSpPr>
                  <p:cNvPr id="90" name="Curved Connector 89"/>
                  <p:cNvCxnSpPr>
                    <a:stCxn id="110" idx="6"/>
                    <a:endCxn id="109" idx="0"/>
                  </p:cNvCxnSpPr>
                  <p:nvPr/>
                </p:nvCxnSpPr>
                <p:spPr>
                  <a:xfrm>
                    <a:off x="6307377" y="1669807"/>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7107213" y="1691429"/>
                    <a:ext cx="372533" cy="369332"/>
                  </a:xfrm>
                  <a:prstGeom prst="rect">
                    <a:avLst/>
                  </a:prstGeom>
                  <a:noFill/>
                </p:spPr>
                <p:txBody>
                  <a:bodyPr wrap="square" rtlCol="0">
                    <a:spAutoFit/>
                  </a:bodyPr>
                  <a:lstStyle/>
                  <a:p>
                    <a:r>
                      <a:rPr lang="en-US" b="1" dirty="0"/>
                      <a:t>1</a:t>
                    </a:r>
                    <a:endParaRPr lang="en-US" b="1" dirty="0"/>
                  </a:p>
                </p:txBody>
              </p:sp>
              <p:cxnSp>
                <p:nvCxnSpPr>
                  <p:cNvPr id="92" name="Curved Connector 91"/>
                  <p:cNvCxnSpPr>
                    <a:stCxn id="110" idx="1"/>
                    <a:endCxn id="107" idx="2"/>
                  </p:cNvCxnSpPr>
                  <p:nvPr/>
                </p:nvCxnSpPr>
                <p:spPr>
                  <a:xfrm rot="16200000" flipH="1" flipV="1">
                    <a:off x="4904348" y="2172873"/>
                    <a:ext cx="1757061" cy="526074"/>
                  </a:xfrm>
                  <a:prstGeom prst="curvedConnector4">
                    <a:avLst>
                      <a:gd name="adj1" fmla="val -15661"/>
                      <a:gd name="adj2" fmla="val 143454"/>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3" name="TextBox 92"/>
                  <p:cNvSpPr txBox="1"/>
                  <p:nvPr/>
                </p:nvSpPr>
                <p:spPr>
                  <a:xfrm>
                    <a:off x="4988594" y="1890535"/>
                    <a:ext cx="372533" cy="369332"/>
                  </a:xfrm>
                  <a:prstGeom prst="rect">
                    <a:avLst/>
                  </a:prstGeom>
                  <a:noFill/>
                </p:spPr>
                <p:txBody>
                  <a:bodyPr wrap="square" rtlCol="0">
                    <a:spAutoFit/>
                  </a:bodyPr>
                  <a:lstStyle/>
                  <a:p>
                    <a:r>
                      <a:rPr lang="en-US" b="1" dirty="0"/>
                      <a:t>4</a:t>
                    </a:r>
                  </a:p>
                </p:txBody>
              </p:sp>
            </p:grpSp>
            <p:cxnSp>
              <p:nvCxnSpPr>
                <p:cNvPr id="83" name="Straight Connector 82"/>
                <p:cNvCxnSpPr/>
                <p:nvPr/>
              </p:nvCxnSpPr>
              <p:spPr>
                <a:xfrm flipV="1">
                  <a:off x="5789021" y="2365133"/>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5712487" y="2519461"/>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5876656" y="3318854"/>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6764019" y="2519461"/>
                  <a:ext cx="0" cy="665796"/>
                </a:xfrm>
                <a:prstGeom prst="line">
                  <a:avLst/>
                </a:prstGeom>
                <a:ln w="57150" cmpd="sng">
                  <a:solidFill>
                    <a:srgbClr val="FD1CE8"/>
                  </a:solidFill>
                  <a:prstDash val="dot"/>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a:stCxn id="105" idx="5"/>
                  <a:endCxn id="109" idx="1"/>
                </p:cNvCxnSpPr>
                <p:nvPr/>
              </p:nvCxnSpPr>
              <p:spPr>
                <a:xfrm>
                  <a:off x="6938516" y="2472892"/>
                  <a:ext cx="557711" cy="214758"/>
                </a:xfrm>
                <a:prstGeom prst="line">
                  <a:avLst/>
                </a:prstGeom>
                <a:ln w="3810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a:stCxn id="108" idx="1"/>
                  <a:endCxn id="109" idx="2"/>
                </p:cNvCxnSpPr>
                <p:nvPr/>
              </p:nvCxnSpPr>
              <p:spPr>
                <a:xfrm flipV="1">
                  <a:off x="6732464" y="2800077"/>
                  <a:ext cx="718903" cy="411873"/>
                </a:xfrm>
                <a:prstGeom prst="line">
                  <a:avLst/>
                </a:prstGeom>
                <a:ln w="38100" cmpd="sng">
                  <a:solidFill>
                    <a:srgbClr val="F82CF1"/>
                  </a:solidFill>
                </a:ln>
              </p:spPr>
              <p:style>
                <a:lnRef idx="2">
                  <a:schemeClr val="accent1"/>
                </a:lnRef>
                <a:fillRef idx="0">
                  <a:schemeClr val="accent1"/>
                </a:fillRef>
                <a:effectRef idx="1">
                  <a:schemeClr val="accent1"/>
                </a:effectRef>
                <a:fontRef idx="minor">
                  <a:schemeClr val="tx1"/>
                </a:fontRef>
              </p:style>
            </p:cxnSp>
          </p:grpSp>
        </p:grpSp>
        <p:sp>
          <p:nvSpPr>
            <p:cNvPr id="111" name="Multiply 110"/>
            <p:cNvSpPr/>
            <p:nvPr/>
          </p:nvSpPr>
          <p:spPr>
            <a:xfrm>
              <a:off x="7330362" y="4091636"/>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Multiply 111"/>
            <p:cNvSpPr/>
            <p:nvPr/>
          </p:nvSpPr>
          <p:spPr>
            <a:xfrm>
              <a:off x="7095324" y="5233834"/>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6" name="Down Arrow 155"/>
            <p:cNvSpPr/>
            <p:nvPr/>
          </p:nvSpPr>
          <p:spPr>
            <a:xfrm>
              <a:off x="6690043" y="2385304"/>
              <a:ext cx="376101" cy="538264"/>
            </a:xfrm>
            <a:prstGeom prst="downArrow">
              <a:avLst/>
            </a:prstGeom>
            <a:solidFill>
              <a:srgbClr val="A53926"/>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61" name="Group 160"/>
          <p:cNvGrpSpPr/>
          <p:nvPr/>
        </p:nvGrpSpPr>
        <p:grpSpPr>
          <a:xfrm>
            <a:off x="4433878" y="4426194"/>
            <a:ext cx="3643278" cy="2408255"/>
            <a:chOff x="2909878" y="4145601"/>
            <a:chExt cx="3643278" cy="2408255"/>
          </a:xfrm>
        </p:grpSpPr>
        <p:grpSp>
          <p:nvGrpSpPr>
            <p:cNvPr id="155" name="Group 154"/>
            <p:cNvGrpSpPr/>
            <p:nvPr/>
          </p:nvGrpSpPr>
          <p:grpSpPr>
            <a:xfrm>
              <a:off x="2909878" y="4145601"/>
              <a:ext cx="3643278" cy="2408255"/>
              <a:chOff x="5664000" y="2977208"/>
              <a:chExt cx="3643278" cy="2408255"/>
            </a:xfrm>
          </p:grpSpPr>
          <p:sp>
            <p:nvSpPr>
              <p:cNvPr id="113" name="TextBox 112"/>
              <p:cNvSpPr txBox="1"/>
              <p:nvPr/>
            </p:nvSpPr>
            <p:spPr>
              <a:xfrm>
                <a:off x="6207130" y="2977208"/>
                <a:ext cx="3100148" cy="369332"/>
              </a:xfrm>
              <a:prstGeom prst="rect">
                <a:avLst/>
              </a:prstGeom>
              <a:noFill/>
            </p:spPr>
            <p:txBody>
              <a:bodyPr wrap="square" rtlCol="0">
                <a:spAutoFit/>
              </a:bodyPr>
              <a:lstStyle/>
              <a:p>
                <a:r>
                  <a:rPr lang="en-US" b="1" dirty="0">
                    <a:solidFill>
                      <a:srgbClr val="FF6600"/>
                    </a:solidFill>
                  </a:rPr>
                  <a:t>Updating</a:t>
                </a:r>
                <a:endParaRPr lang="en-US" b="1" dirty="0">
                  <a:solidFill>
                    <a:srgbClr val="FF6600"/>
                  </a:solidFill>
                </a:endParaRPr>
              </a:p>
            </p:txBody>
          </p:sp>
          <p:grpSp>
            <p:nvGrpSpPr>
              <p:cNvPr id="130" name="Group 129"/>
              <p:cNvGrpSpPr/>
              <p:nvPr/>
            </p:nvGrpSpPr>
            <p:grpSpPr>
              <a:xfrm>
                <a:off x="5664000" y="3412901"/>
                <a:ext cx="2373314" cy="1972562"/>
                <a:chOff x="3241605" y="4871402"/>
                <a:chExt cx="2373314" cy="1972562"/>
              </a:xfrm>
            </p:grpSpPr>
            <p:sp>
              <p:nvSpPr>
                <p:cNvPr id="131" name="Oval 130"/>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32" name="Oval 131"/>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133" name="Oval 132"/>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34" name="Oval 133"/>
                <p:cNvSpPr/>
                <p:nvPr/>
              </p:nvSpPr>
              <p:spPr>
                <a:xfrm>
                  <a:off x="5308598" y="606765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35" name="Oval 134"/>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sp>
              <p:nvSpPr>
                <p:cNvPr id="136" name="Oval 135"/>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137" name="Group 136"/>
                <p:cNvGrpSpPr/>
                <p:nvPr/>
              </p:nvGrpSpPr>
              <p:grpSpPr>
                <a:xfrm>
                  <a:off x="3241605" y="5850240"/>
                  <a:ext cx="372533" cy="665796"/>
                  <a:chOff x="3360763" y="3244020"/>
                  <a:chExt cx="372533" cy="665796"/>
                </a:xfrm>
              </p:grpSpPr>
              <p:sp>
                <p:nvSpPr>
                  <p:cNvPr id="144" name="TextBox 143"/>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145" name="Straight Connector 144"/>
                  <p:cNvCxnSpPr>
                    <a:stCxn id="136" idx="4"/>
                    <a:endCxn id="132"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139" name="Group 138"/>
                <p:cNvGrpSpPr/>
                <p:nvPr/>
              </p:nvGrpSpPr>
              <p:grpSpPr>
                <a:xfrm>
                  <a:off x="3683394" y="5363355"/>
                  <a:ext cx="850892" cy="369332"/>
                  <a:chOff x="3802552" y="2757135"/>
                  <a:chExt cx="850892" cy="369332"/>
                </a:xfrm>
              </p:grpSpPr>
              <p:sp>
                <p:nvSpPr>
                  <p:cNvPr id="140" name="TextBox 139"/>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141" name="Straight Connector 140"/>
                  <p:cNvCxnSpPr>
                    <a:stCxn id="136"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146" name="Curved Connector 145"/>
              <p:cNvCxnSpPr/>
              <p:nvPr/>
            </p:nvCxnSpPr>
            <p:spPr>
              <a:xfrm>
                <a:off x="6587003" y="3599176"/>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147" name="TextBox 146"/>
              <p:cNvSpPr txBox="1"/>
              <p:nvPr/>
            </p:nvSpPr>
            <p:spPr>
              <a:xfrm>
                <a:off x="7263453" y="3514162"/>
                <a:ext cx="372533" cy="369332"/>
              </a:xfrm>
              <a:prstGeom prst="rect">
                <a:avLst/>
              </a:prstGeom>
              <a:noFill/>
            </p:spPr>
            <p:txBody>
              <a:bodyPr wrap="square" rtlCol="0">
                <a:spAutoFit/>
              </a:bodyPr>
              <a:lstStyle/>
              <a:p>
                <a:r>
                  <a:rPr lang="en-US" b="1" dirty="0"/>
                  <a:t>1</a:t>
                </a:r>
                <a:endParaRPr lang="en-US" b="1" dirty="0"/>
              </a:p>
            </p:txBody>
          </p:sp>
          <p:cxnSp>
            <p:nvCxnSpPr>
              <p:cNvPr id="148" name="Straight Connector 147"/>
              <p:cNvCxnSpPr>
                <a:stCxn id="136" idx="7"/>
                <a:endCxn id="135" idx="3"/>
              </p:cNvCxnSpPr>
              <p:nvPr/>
            </p:nvCxnSpPr>
            <p:spPr>
              <a:xfrm flipV="1">
                <a:off x="6060929" y="3684323"/>
                <a:ext cx="264613" cy="435993"/>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51" name="TextBox 150"/>
              <p:cNvSpPr txBox="1"/>
              <p:nvPr/>
            </p:nvSpPr>
            <p:spPr>
              <a:xfrm>
                <a:off x="5921730" y="3566159"/>
                <a:ext cx="372533" cy="369332"/>
              </a:xfrm>
              <a:prstGeom prst="rect">
                <a:avLst/>
              </a:prstGeom>
              <a:noFill/>
            </p:spPr>
            <p:txBody>
              <a:bodyPr wrap="square" rtlCol="0">
                <a:spAutoFit/>
              </a:bodyPr>
              <a:lstStyle/>
              <a:p>
                <a:r>
                  <a:rPr lang="en-US" b="1" dirty="0"/>
                  <a:t>1</a:t>
                </a:r>
                <a:endParaRPr lang="en-US" b="1" dirty="0"/>
              </a:p>
            </p:txBody>
          </p:sp>
          <p:cxnSp>
            <p:nvCxnSpPr>
              <p:cNvPr id="152" name="Straight Connector 151"/>
              <p:cNvCxnSpPr/>
              <p:nvPr/>
            </p:nvCxnSpPr>
            <p:spPr>
              <a:xfrm>
                <a:off x="7140730" y="4416758"/>
                <a:ext cx="0" cy="665796"/>
              </a:xfrm>
              <a:prstGeom prst="line">
                <a:avLst/>
              </a:prstGeom>
              <a:ln w="57150" cmpd="sng">
                <a:solidFill>
                  <a:srgbClr val="660066"/>
                </a:solidFill>
              </a:ln>
            </p:spPr>
            <p:style>
              <a:lnRef idx="2">
                <a:schemeClr val="accent1"/>
              </a:lnRef>
              <a:fillRef idx="0">
                <a:schemeClr val="accent1"/>
              </a:fillRef>
              <a:effectRef idx="1">
                <a:schemeClr val="accent1"/>
              </a:effectRef>
              <a:fontRef idx="minor">
                <a:schemeClr val="tx1"/>
              </a:fontRef>
            </p:style>
          </p:cxnSp>
          <p:sp>
            <p:nvSpPr>
              <p:cNvPr id="153" name="TextBox 152"/>
              <p:cNvSpPr txBox="1"/>
              <p:nvPr/>
            </p:nvSpPr>
            <p:spPr>
              <a:xfrm>
                <a:off x="6812495" y="4496527"/>
                <a:ext cx="372533" cy="369332"/>
              </a:xfrm>
              <a:prstGeom prst="rect">
                <a:avLst/>
              </a:prstGeom>
              <a:noFill/>
            </p:spPr>
            <p:txBody>
              <a:bodyPr wrap="square" rtlCol="0">
                <a:spAutoFit/>
              </a:bodyPr>
              <a:lstStyle/>
              <a:p>
                <a:r>
                  <a:rPr lang="en-US" b="1" dirty="0"/>
                  <a:t>2</a:t>
                </a:r>
              </a:p>
            </p:txBody>
          </p:sp>
        </p:grpSp>
        <p:sp>
          <p:nvSpPr>
            <p:cNvPr id="157" name="Right Arrow 156"/>
            <p:cNvSpPr/>
            <p:nvPr/>
          </p:nvSpPr>
          <p:spPr>
            <a:xfrm rot="10551281">
              <a:off x="5345636" y="4785036"/>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2" name="Title 4"/>
          <p:cNvSpPr>
            <a:spLocks noGrp="1"/>
          </p:cNvSpPr>
          <p:nvPr>
            <p:ph type="title"/>
          </p:nvPr>
        </p:nvSpPr>
        <p:spPr>
          <a:xfrm>
            <a:off x="1981200" y="430024"/>
            <a:ext cx="8229600" cy="990600"/>
          </a:xfrm>
        </p:spPr>
        <p:txBody>
          <a:bodyPr>
            <a:normAutofit fontScale="90000"/>
          </a:bodyPr>
          <a:lstStyle/>
          <a:p>
            <a:r>
              <a:rPr lang="en-US" dirty="0" smtClean="0">
                <a:latin typeface="Comic Sans MS"/>
                <a:cs typeface="Comic Sans MS"/>
              </a:rPr>
              <a:t>Updating Minimum Spanning Tree</a:t>
            </a:r>
            <a:endParaRPr lang="en-US" dirty="0">
              <a:latin typeface="Comic Sans MS"/>
              <a:cs typeface="Comic Sans MS"/>
            </a:endParaRPr>
          </a:p>
        </p:txBody>
      </p:sp>
      <p:sp>
        <p:nvSpPr>
          <p:cNvPr id="2" name="Date Placeholder 1"/>
          <p:cNvSpPr>
            <a:spLocks noGrp="1"/>
          </p:cNvSpPr>
          <p:nvPr>
            <p:ph type="dt" sz="half" idx="10"/>
          </p:nvPr>
        </p:nvSpPr>
        <p:spPr/>
        <p:txBody>
          <a:bodyPr/>
          <a:lstStyle/>
          <a:p>
            <a:fld id="{CC4B363D-BC23-474E-A0C4-5552FE4C5D6A}" type="datetime1">
              <a:rPr lang="en-US" smtClean="0"/>
              <a:t>3/17/2019</a:t>
            </a:fld>
            <a:endParaRPr lang="en-US" dirty="0"/>
          </a:p>
        </p:txBody>
      </p:sp>
      <p:sp>
        <p:nvSpPr>
          <p:cNvPr id="3" name="Slide Number Placeholder 2"/>
          <p:cNvSpPr>
            <a:spLocks noGrp="1"/>
          </p:cNvSpPr>
          <p:nvPr>
            <p:ph type="sldNum" sz="quarter" idx="12"/>
          </p:nvPr>
        </p:nvSpPr>
        <p:spPr/>
        <p:txBody>
          <a:bodyPr/>
          <a:lstStyle/>
          <a:p>
            <a:fld id="{D45BF2F6-C993-483E-8E64-9AEDD62969A1}" type="slidenum">
              <a:rPr lang="en-US" smtClean="0"/>
              <a:pPr/>
              <a:t>11</a:t>
            </a:fld>
            <a:endParaRPr lang="en-US" dirty="0"/>
          </a:p>
        </p:txBody>
      </p:sp>
    </p:spTree>
    <p:extLst>
      <p:ext uri="{BB962C8B-B14F-4D97-AF65-F5344CB8AC3E}">
        <p14:creationId xmlns:p14="http://schemas.microsoft.com/office/powerpoint/2010/main" val="1813890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Issues with Insertion-I</a:t>
            </a:r>
            <a:endParaRPr lang="en-US" dirty="0">
              <a:latin typeface="Comic Sans MS"/>
              <a:cs typeface="Comic Sans MS"/>
            </a:endParaRPr>
          </a:p>
        </p:txBody>
      </p:sp>
      <p:sp>
        <p:nvSpPr>
          <p:cNvPr id="3" name="Content Placeholder 2"/>
          <p:cNvSpPr>
            <a:spLocks noGrp="1"/>
          </p:cNvSpPr>
          <p:nvPr>
            <p:ph idx="1"/>
          </p:nvPr>
        </p:nvSpPr>
        <p:spPr/>
        <p:txBody>
          <a:bodyPr>
            <a:normAutofit lnSpcReduction="10000"/>
          </a:bodyPr>
          <a:lstStyle/>
          <a:p>
            <a:r>
              <a:rPr lang="en-US" dirty="0">
                <a:latin typeface="Comic Sans MS"/>
                <a:cs typeface="Comic Sans MS"/>
              </a:rPr>
              <a:t>An edge A-B is inserted if there is an edge in path from A to B in the MST that had higher </a:t>
            </a:r>
            <a:r>
              <a:rPr lang="en-US" dirty="0" smtClean="0">
                <a:latin typeface="Comic Sans MS"/>
                <a:cs typeface="Comic Sans MS"/>
              </a:rPr>
              <a:t>weight</a:t>
            </a:r>
          </a:p>
          <a:p>
            <a:endParaRPr lang="en-US" dirty="0" smtClean="0">
              <a:latin typeface="Comic Sans MS"/>
              <a:cs typeface="Comic Sans MS"/>
            </a:endParaRPr>
          </a:p>
          <a:p>
            <a:r>
              <a:rPr lang="en-US" dirty="0" smtClean="0">
                <a:latin typeface="Comic Sans MS"/>
                <a:cs typeface="Comic Sans MS"/>
              </a:rPr>
              <a:t>Finding </a:t>
            </a:r>
            <a:r>
              <a:rPr lang="en-US" dirty="0">
                <a:latin typeface="Comic Sans MS"/>
                <a:cs typeface="Comic Sans MS"/>
              </a:rPr>
              <a:t>the path between (</a:t>
            </a:r>
            <a:r>
              <a:rPr lang="en-US" dirty="0" err="1">
                <a:latin typeface="Comic Sans MS"/>
                <a:cs typeface="Comic Sans MS"/>
              </a:rPr>
              <a:t>u,v</a:t>
            </a:r>
            <a:r>
              <a:rPr lang="en-US" dirty="0">
                <a:latin typeface="Comic Sans MS"/>
                <a:cs typeface="Comic Sans MS"/>
              </a:rPr>
              <a:t>) for insertion—worst case complexity </a:t>
            </a:r>
            <a:r>
              <a:rPr lang="en-US" i="1" dirty="0">
                <a:latin typeface="Comic Sans MS"/>
                <a:cs typeface="Comic Sans MS"/>
              </a:rPr>
              <a:t>O(V+E</a:t>
            </a:r>
            <a:r>
              <a:rPr lang="en-US" i="1" dirty="0" smtClean="0">
                <a:latin typeface="Comic Sans MS"/>
                <a:cs typeface="Comic Sans MS"/>
              </a:rPr>
              <a:t>). </a:t>
            </a:r>
            <a:r>
              <a:rPr lang="en-US" dirty="0" smtClean="0">
                <a:latin typeface="Comic Sans MS"/>
                <a:cs typeface="Comic Sans MS"/>
              </a:rPr>
              <a:t>Can occur for each insertion</a:t>
            </a:r>
          </a:p>
          <a:p>
            <a:endParaRPr lang="en-US" dirty="0">
              <a:latin typeface="Comic Sans MS"/>
              <a:cs typeface="Comic Sans MS"/>
            </a:endParaRPr>
          </a:p>
          <a:p>
            <a:r>
              <a:rPr lang="en-US" dirty="0">
                <a:latin typeface="Comic Sans MS"/>
                <a:cs typeface="Comic Sans MS"/>
              </a:rPr>
              <a:t>Complexity of simply re-doing the  MST </a:t>
            </a:r>
            <a:r>
              <a:rPr lang="en-US" i="1" dirty="0" smtClean="0">
                <a:latin typeface="Comic Sans MS"/>
                <a:cs typeface="Comic Sans MS"/>
              </a:rPr>
              <a:t>O</a:t>
            </a:r>
            <a:r>
              <a:rPr lang="en-US" i="1" dirty="0">
                <a:latin typeface="Comic Sans MS"/>
                <a:cs typeface="Comic Sans MS"/>
              </a:rPr>
              <a:t>(</a:t>
            </a:r>
            <a:r>
              <a:rPr lang="en-US" i="1" dirty="0" err="1">
                <a:latin typeface="Comic Sans MS"/>
                <a:cs typeface="Comic Sans MS"/>
              </a:rPr>
              <a:t>ELogV</a:t>
            </a:r>
            <a:r>
              <a:rPr lang="en-US" i="1" dirty="0" smtClean="0">
                <a:latin typeface="Comic Sans MS"/>
                <a:cs typeface="Comic Sans MS"/>
              </a:rPr>
              <a:t>)</a:t>
            </a:r>
          </a:p>
          <a:p>
            <a:endParaRPr lang="en-US" i="1" dirty="0">
              <a:latin typeface="Comic Sans MS"/>
              <a:cs typeface="Comic Sans MS"/>
            </a:endParaRPr>
          </a:p>
          <a:p>
            <a:r>
              <a:rPr lang="en-US" dirty="0">
                <a:solidFill>
                  <a:srgbClr val="FF6600"/>
                </a:solidFill>
                <a:latin typeface="Comic Sans MS"/>
                <a:cs typeface="Comic Sans MS"/>
              </a:rPr>
              <a:t>Solution: </a:t>
            </a:r>
            <a:r>
              <a:rPr lang="en-US" dirty="0">
                <a:latin typeface="Comic Sans MS"/>
                <a:cs typeface="Comic Sans MS"/>
              </a:rPr>
              <a:t>Store the </a:t>
            </a:r>
            <a:r>
              <a:rPr lang="en-US" dirty="0" smtClean="0">
                <a:latin typeface="Comic Sans MS"/>
                <a:cs typeface="Comic Sans MS"/>
              </a:rPr>
              <a:t>maximum </a:t>
            </a:r>
            <a:r>
              <a:rPr lang="en-US" dirty="0">
                <a:latin typeface="Comic Sans MS"/>
                <a:cs typeface="Comic Sans MS"/>
              </a:rPr>
              <a:t>weighted </a:t>
            </a:r>
            <a:r>
              <a:rPr lang="en-US" dirty="0" smtClean="0">
                <a:latin typeface="Comic Sans MS"/>
                <a:cs typeface="Comic Sans MS"/>
              </a:rPr>
              <a:t>edges </a:t>
            </a:r>
            <a:r>
              <a:rPr lang="en-US" dirty="0">
                <a:latin typeface="Comic Sans MS"/>
                <a:cs typeface="Comic Sans MS"/>
              </a:rPr>
              <a:t>between vertex </a:t>
            </a:r>
            <a:r>
              <a:rPr lang="en-US" dirty="0" smtClean="0">
                <a:latin typeface="Comic Sans MS"/>
                <a:cs typeface="Comic Sans MS"/>
              </a:rPr>
              <a:t>pairs. </a:t>
            </a:r>
            <a:r>
              <a:rPr lang="en-US" dirty="0">
                <a:latin typeface="Comic Sans MS"/>
                <a:cs typeface="Comic Sans MS"/>
              </a:rPr>
              <a:t>Requires </a:t>
            </a:r>
            <a:r>
              <a:rPr lang="en-US" i="1" dirty="0">
                <a:latin typeface="Comic Sans MS"/>
                <a:cs typeface="Comic Sans MS"/>
              </a:rPr>
              <a:t>O(V</a:t>
            </a:r>
            <a:r>
              <a:rPr lang="en-US" i="1" baseline="30000" dirty="0">
                <a:latin typeface="Comic Sans MS"/>
                <a:cs typeface="Comic Sans MS"/>
              </a:rPr>
              <a:t>2</a:t>
            </a:r>
            <a:r>
              <a:rPr lang="en-US" i="1" dirty="0">
                <a:latin typeface="Comic Sans MS"/>
                <a:cs typeface="Comic Sans MS"/>
              </a:rPr>
              <a:t>) </a:t>
            </a:r>
            <a:r>
              <a:rPr lang="en-US" dirty="0" smtClean="0">
                <a:latin typeface="Comic Sans MS"/>
                <a:cs typeface="Comic Sans MS"/>
              </a:rPr>
              <a:t>storage </a:t>
            </a:r>
            <a:endParaRPr lang="en-US" dirty="0">
              <a:latin typeface="Comic Sans MS"/>
              <a:cs typeface="Comic Sans MS"/>
            </a:endParaRPr>
          </a:p>
          <a:p>
            <a:endParaRPr lang="en-US" i="1" dirty="0">
              <a:latin typeface="Comic Sans MS"/>
              <a:cs typeface="Comic Sans MS"/>
            </a:endParaRPr>
          </a:p>
          <a:p>
            <a:endParaRPr lang="en-US" dirty="0" smtClean="0">
              <a:latin typeface="Comic Sans MS"/>
              <a:cs typeface="Comic Sans MS"/>
            </a:endParaRPr>
          </a:p>
          <a:p>
            <a:endParaRPr lang="en-US" i="1" dirty="0">
              <a:latin typeface="Comic Sans MS"/>
              <a:cs typeface="Comic Sans MS"/>
            </a:endParaRPr>
          </a:p>
          <a:p>
            <a:endParaRPr lang="en-US" dirty="0"/>
          </a:p>
        </p:txBody>
      </p:sp>
      <p:sp>
        <p:nvSpPr>
          <p:cNvPr id="4" name="Date Placeholder 3"/>
          <p:cNvSpPr>
            <a:spLocks noGrp="1"/>
          </p:cNvSpPr>
          <p:nvPr>
            <p:ph type="dt" sz="half" idx="10"/>
          </p:nvPr>
        </p:nvSpPr>
        <p:spPr/>
        <p:txBody>
          <a:bodyPr/>
          <a:lstStyle/>
          <a:p>
            <a:fld id="{B0F9BAFB-305C-46B3-BAE8-74D8207FE613}"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12</a:t>
            </a:fld>
            <a:endParaRPr lang="en-US" dirty="0"/>
          </a:p>
        </p:txBody>
      </p:sp>
    </p:spTree>
    <p:extLst>
      <p:ext uri="{BB962C8B-B14F-4D97-AF65-F5344CB8AC3E}">
        <p14:creationId xmlns:p14="http://schemas.microsoft.com/office/powerpoint/2010/main" val="19746301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3809" y="486551"/>
            <a:ext cx="10515600" cy="1325563"/>
          </a:xfrm>
        </p:spPr>
        <p:txBody>
          <a:bodyPr/>
          <a:lstStyle/>
          <a:p>
            <a:r>
              <a:rPr lang="en-US" dirty="0" smtClean="0">
                <a:latin typeface="Comic Sans MS"/>
                <a:cs typeface="Comic Sans MS"/>
              </a:rPr>
              <a:t>Finding Maximum Weighted Edges</a:t>
            </a:r>
            <a:endParaRPr lang="en-US" dirty="0">
              <a:latin typeface="Comic Sans MS"/>
              <a:cs typeface="Comic Sans MS"/>
            </a:endParaRPr>
          </a:p>
        </p:txBody>
      </p:sp>
      <p:sp>
        <p:nvSpPr>
          <p:cNvPr id="3" name="Content Placeholder 2"/>
          <p:cNvSpPr>
            <a:spLocks noGrp="1"/>
          </p:cNvSpPr>
          <p:nvPr>
            <p:ph idx="1"/>
          </p:nvPr>
        </p:nvSpPr>
        <p:spPr>
          <a:xfrm>
            <a:off x="697229" y="1676811"/>
            <a:ext cx="10515600" cy="4351338"/>
          </a:xfrm>
          <a:noFill/>
          <a:ln w="38100" cmpd="sng">
            <a:noFill/>
          </a:ln>
        </p:spPr>
        <p:txBody>
          <a:bodyPr/>
          <a:lstStyle/>
          <a:p>
            <a:r>
              <a:rPr lang="en-US" dirty="0" smtClean="0">
                <a:latin typeface="Comic Sans MS"/>
                <a:cs typeface="Comic Sans MS"/>
              </a:rPr>
              <a:t>Find path from a designated root to all other vertices</a:t>
            </a:r>
          </a:p>
          <a:p>
            <a:r>
              <a:rPr lang="en-US" dirty="0" smtClean="0">
                <a:latin typeface="Comic Sans MS"/>
                <a:cs typeface="Comic Sans MS"/>
              </a:rPr>
              <a:t>Mark the edges that have maximum weight in these </a:t>
            </a:r>
            <a:r>
              <a:rPr lang="en-US" dirty="0" smtClean="0">
                <a:latin typeface="Comic Sans MS"/>
                <a:cs typeface="Comic Sans MS"/>
              </a:rPr>
              <a:t>paths</a:t>
            </a:r>
            <a:endParaRPr lang="en-US" dirty="0" smtClean="0">
              <a:latin typeface="Comic Sans MS"/>
              <a:cs typeface="Comic Sans MS"/>
            </a:endParaRPr>
          </a:p>
        </p:txBody>
      </p:sp>
      <p:sp>
        <p:nvSpPr>
          <p:cNvPr id="5" name="Slide Number Placeholder 4"/>
          <p:cNvSpPr>
            <a:spLocks noGrp="1"/>
          </p:cNvSpPr>
          <p:nvPr>
            <p:ph type="sldNum" sz="quarter" idx="12"/>
          </p:nvPr>
        </p:nvSpPr>
        <p:spPr/>
        <p:txBody>
          <a:bodyPr/>
          <a:lstStyle/>
          <a:p>
            <a:fld id="{D45BF2F6-C993-483E-8E64-9AEDD62969A1}" type="slidenum">
              <a:rPr lang="en-US" smtClean="0"/>
              <a:pPr/>
              <a:t>13</a:t>
            </a:fld>
            <a:endParaRPr lang="en-US" dirty="0"/>
          </a:p>
        </p:txBody>
      </p:sp>
      <p:sp>
        <p:nvSpPr>
          <p:cNvPr id="151" name="Date Placeholder 1"/>
          <p:cNvSpPr txBox="1">
            <a:spLocks/>
          </p:cNvSpPr>
          <p:nvPr/>
        </p:nvSpPr>
        <p:spPr>
          <a:xfrm>
            <a:off x="990600" y="6508754"/>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C4B363D-BC23-474E-A0C4-5552FE4C5D6A}" type="datetime1">
              <a:rPr lang="en-US" smtClean="0"/>
              <a:pPr/>
              <a:t>3/17/2019</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1609" y="3002374"/>
            <a:ext cx="4794142" cy="291815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809" y="3006514"/>
            <a:ext cx="4283634" cy="3021635"/>
          </a:xfrm>
          <a:prstGeom prst="rect">
            <a:avLst/>
          </a:prstGeom>
        </p:spPr>
      </p:pic>
    </p:spTree>
    <p:extLst>
      <p:ext uri="{BB962C8B-B14F-4D97-AF65-F5344CB8AC3E}">
        <p14:creationId xmlns:p14="http://schemas.microsoft.com/office/powerpoint/2010/main" val="40854742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Finding Maximum Weighted Edges</a:t>
            </a:r>
            <a:endParaRPr lang="en-US" dirty="0">
              <a:latin typeface="Comic Sans MS"/>
              <a:cs typeface="Comic Sans MS"/>
            </a:endParaRPr>
          </a:p>
        </p:txBody>
      </p:sp>
      <p:grpSp>
        <p:nvGrpSpPr>
          <p:cNvPr id="4" name="Group 3"/>
          <p:cNvGrpSpPr/>
          <p:nvPr/>
        </p:nvGrpSpPr>
        <p:grpSpPr>
          <a:xfrm>
            <a:off x="1827517" y="2732657"/>
            <a:ext cx="3262978" cy="2512282"/>
            <a:chOff x="2604335" y="3369976"/>
            <a:chExt cx="3262978" cy="2512282"/>
          </a:xfrm>
        </p:grpSpPr>
        <p:sp>
          <p:nvSpPr>
            <p:cNvPr id="5" name="Oval 4"/>
            <p:cNvSpPr/>
            <p:nvPr/>
          </p:nvSpPr>
          <p:spPr>
            <a:xfrm>
              <a:off x="3546264" y="3369976"/>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D</a:t>
              </a:r>
              <a:endParaRPr lang="en-US" b="1" dirty="0">
                <a:solidFill>
                  <a:srgbClr val="292934"/>
                </a:solidFill>
                <a:latin typeface="Comic Sans MS"/>
                <a:cs typeface="Comic Sans MS"/>
              </a:endParaRPr>
            </a:p>
          </p:txBody>
        </p:sp>
        <p:sp>
          <p:nvSpPr>
            <p:cNvPr id="6" name="Oval 5"/>
            <p:cNvSpPr/>
            <p:nvPr/>
          </p:nvSpPr>
          <p:spPr>
            <a:xfrm>
              <a:off x="4490388" y="4165200"/>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B</a:t>
              </a:r>
            </a:p>
          </p:txBody>
        </p:sp>
        <p:sp>
          <p:nvSpPr>
            <p:cNvPr id="7" name="Oval 6"/>
            <p:cNvSpPr/>
            <p:nvPr/>
          </p:nvSpPr>
          <p:spPr>
            <a:xfrm>
              <a:off x="2712960" y="4254209"/>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E</a:t>
              </a:r>
            </a:p>
          </p:txBody>
        </p:sp>
        <p:sp>
          <p:nvSpPr>
            <p:cNvPr id="8" name="Oval 7"/>
            <p:cNvSpPr/>
            <p:nvPr/>
          </p:nvSpPr>
          <p:spPr>
            <a:xfrm>
              <a:off x="2691828" y="5412834"/>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F</a:t>
              </a:r>
            </a:p>
          </p:txBody>
        </p:sp>
        <p:sp>
          <p:nvSpPr>
            <p:cNvPr id="9" name="Oval 8"/>
            <p:cNvSpPr/>
            <p:nvPr/>
          </p:nvSpPr>
          <p:spPr>
            <a:xfrm>
              <a:off x="4074080" y="5412834"/>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A</a:t>
              </a:r>
            </a:p>
          </p:txBody>
        </p:sp>
        <p:sp>
          <p:nvSpPr>
            <p:cNvPr id="10" name="Oval 9"/>
            <p:cNvSpPr/>
            <p:nvPr/>
          </p:nvSpPr>
          <p:spPr>
            <a:xfrm>
              <a:off x="5339497" y="5330359"/>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C</a:t>
              </a:r>
            </a:p>
          </p:txBody>
        </p:sp>
        <p:cxnSp>
          <p:nvCxnSpPr>
            <p:cNvPr id="11" name="Straight Connector 10"/>
            <p:cNvCxnSpPr>
              <a:stCxn id="5" idx="3"/>
              <a:endCxn id="7" idx="7"/>
            </p:cNvCxnSpPr>
            <p:nvPr/>
          </p:nvCxnSpPr>
          <p:spPr>
            <a:xfrm flipH="1">
              <a:off x="3163479" y="3770654"/>
              <a:ext cx="460082" cy="55230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a:stCxn id="5" idx="5"/>
              <a:endCxn id="6" idx="1"/>
            </p:cNvCxnSpPr>
            <p:nvPr/>
          </p:nvCxnSpPr>
          <p:spPr>
            <a:xfrm>
              <a:off x="3996783" y="3770654"/>
              <a:ext cx="570902" cy="463292"/>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6" idx="3"/>
              <a:endCxn id="9" idx="0"/>
            </p:cNvCxnSpPr>
            <p:nvPr/>
          </p:nvCxnSpPr>
          <p:spPr>
            <a:xfrm flipH="1">
              <a:off x="4337988" y="4565878"/>
              <a:ext cx="229697" cy="846956"/>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a:stCxn id="6" idx="5"/>
              <a:endCxn id="10" idx="0"/>
            </p:cNvCxnSpPr>
            <p:nvPr/>
          </p:nvCxnSpPr>
          <p:spPr>
            <a:xfrm>
              <a:off x="4940907" y="4565878"/>
              <a:ext cx="662498" cy="76448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a:stCxn id="7" idx="4"/>
              <a:endCxn id="8" idx="0"/>
            </p:cNvCxnSpPr>
            <p:nvPr/>
          </p:nvCxnSpPr>
          <p:spPr>
            <a:xfrm flipH="1">
              <a:off x="2955736" y="4723633"/>
              <a:ext cx="21132" cy="68920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256147" y="4731266"/>
              <a:ext cx="372533" cy="369332"/>
            </a:xfrm>
            <a:prstGeom prst="rect">
              <a:avLst/>
            </a:prstGeom>
            <a:noFill/>
          </p:spPr>
          <p:txBody>
            <a:bodyPr wrap="square" rtlCol="0">
              <a:spAutoFit/>
            </a:bodyPr>
            <a:lstStyle/>
            <a:p>
              <a:r>
                <a:rPr lang="en-US" b="1" dirty="0"/>
                <a:t>2</a:t>
              </a:r>
              <a:endParaRPr lang="en-US" b="1" dirty="0"/>
            </a:p>
          </p:txBody>
        </p:sp>
        <p:sp>
          <p:nvSpPr>
            <p:cNvPr id="17" name="TextBox 16"/>
            <p:cNvSpPr txBox="1"/>
            <p:nvPr/>
          </p:nvSpPr>
          <p:spPr>
            <a:xfrm>
              <a:off x="4151721" y="4849952"/>
              <a:ext cx="372533" cy="369332"/>
            </a:xfrm>
            <a:prstGeom prst="rect">
              <a:avLst/>
            </a:prstGeom>
            <a:noFill/>
          </p:spPr>
          <p:txBody>
            <a:bodyPr wrap="square" rtlCol="0">
              <a:spAutoFit/>
            </a:bodyPr>
            <a:lstStyle/>
            <a:p>
              <a:r>
                <a:rPr lang="en-US" b="1" dirty="0"/>
                <a:t>1</a:t>
              </a:r>
              <a:endParaRPr lang="en-US" b="1" dirty="0"/>
            </a:p>
          </p:txBody>
        </p:sp>
        <p:sp>
          <p:nvSpPr>
            <p:cNvPr id="18" name="TextBox 17"/>
            <p:cNvSpPr txBox="1"/>
            <p:nvPr/>
          </p:nvSpPr>
          <p:spPr>
            <a:xfrm>
              <a:off x="2604335" y="4923987"/>
              <a:ext cx="372533" cy="369332"/>
            </a:xfrm>
            <a:prstGeom prst="rect">
              <a:avLst/>
            </a:prstGeom>
            <a:noFill/>
          </p:spPr>
          <p:txBody>
            <a:bodyPr wrap="square" rtlCol="0">
              <a:spAutoFit/>
            </a:bodyPr>
            <a:lstStyle/>
            <a:p>
              <a:r>
                <a:rPr lang="en-US" b="1" dirty="0"/>
                <a:t>4</a:t>
              </a:r>
              <a:endParaRPr lang="en-US" b="1" dirty="0"/>
            </a:p>
          </p:txBody>
        </p:sp>
        <p:sp>
          <p:nvSpPr>
            <p:cNvPr id="19" name="TextBox 18"/>
            <p:cNvSpPr txBox="1"/>
            <p:nvPr/>
          </p:nvSpPr>
          <p:spPr>
            <a:xfrm>
              <a:off x="3087497" y="3807471"/>
              <a:ext cx="372533" cy="369332"/>
            </a:xfrm>
            <a:prstGeom prst="rect">
              <a:avLst/>
            </a:prstGeom>
            <a:noFill/>
          </p:spPr>
          <p:txBody>
            <a:bodyPr wrap="square" rtlCol="0">
              <a:spAutoFit/>
            </a:bodyPr>
            <a:lstStyle/>
            <a:p>
              <a:r>
                <a:rPr lang="en-US" b="1" dirty="0"/>
                <a:t>2</a:t>
              </a:r>
              <a:endParaRPr lang="en-US" b="1" dirty="0"/>
            </a:p>
          </p:txBody>
        </p:sp>
        <p:sp>
          <p:nvSpPr>
            <p:cNvPr id="20" name="TextBox 19"/>
            <p:cNvSpPr txBox="1"/>
            <p:nvPr/>
          </p:nvSpPr>
          <p:spPr>
            <a:xfrm>
              <a:off x="4228140" y="3704674"/>
              <a:ext cx="372533" cy="369332"/>
            </a:xfrm>
            <a:prstGeom prst="rect">
              <a:avLst/>
            </a:prstGeom>
            <a:noFill/>
          </p:spPr>
          <p:txBody>
            <a:bodyPr wrap="square" rtlCol="0">
              <a:spAutoFit/>
            </a:bodyPr>
            <a:lstStyle/>
            <a:p>
              <a:r>
                <a:rPr lang="en-US" b="1" dirty="0"/>
                <a:t>3</a:t>
              </a:r>
              <a:endParaRPr lang="en-US" b="1" dirty="0"/>
            </a:p>
          </p:txBody>
        </p:sp>
      </p:grpSp>
      <p:sp>
        <p:nvSpPr>
          <p:cNvPr id="21" name="TextBox 20"/>
          <p:cNvSpPr txBox="1"/>
          <p:nvPr/>
        </p:nvSpPr>
        <p:spPr>
          <a:xfrm>
            <a:off x="5354400" y="1911399"/>
            <a:ext cx="5158967" cy="1754327"/>
          </a:xfrm>
          <a:prstGeom prst="rect">
            <a:avLst/>
          </a:prstGeom>
          <a:noFill/>
        </p:spPr>
        <p:txBody>
          <a:bodyPr wrap="square" rtlCol="0">
            <a:spAutoFit/>
          </a:bodyPr>
          <a:lstStyle/>
          <a:p>
            <a:r>
              <a:rPr lang="en-US" b="1" dirty="0">
                <a:solidFill>
                  <a:schemeClr val="tx2"/>
                </a:solidFill>
                <a:latin typeface="Comic Sans MS"/>
                <a:cs typeface="Comic Sans MS"/>
              </a:rPr>
              <a:t>Case 1: (F:C) </a:t>
            </a:r>
            <a:r>
              <a:rPr lang="en-US" dirty="0">
                <a:latin typeface="Comic Sans MS"/>
                <a:cs typeface="Comic Sans MS"/>
              </a:rPr>
              <a:t>Max Weight Edges are Different</a:t>
            </a:r>
          </a:p>
          <a:p>
            <a:r>
              <a:rPr lang="en-US" dirty="0">
                <a:latin typeface="Comic Sans MS"/>
                <a:cs typeface="Comic Sans MS"/>
              </a:rPr>
              <a:t>Max Weight from F:D (E-F) 4</a:t>
            </a:r>
          </a:p>
          <a:p>
            <a:r>
              <a:rPr lang="en-US" dirty="0">
                <a:latin typeface="Comic Sans MS"/>
                <a:cs typeface="Comic Sans MS"/>
              </a:rPr>
              <a:t>Max Weight from </a:t>
            </a:r>
            <a:r>
              <a:rPr lang="en-US" dirty="0">
                <a:latin typeface="Comic Sans MS"/>
                <a:cs typeface="Comic Sans MS"/>
              </a:rPr>
              <a:t>C</a:t>
            </a:r>
            <a:r>
              <a:rPr lang="en-US" dirty="0">
                <a:latin typeface="Comic Sans MS"/>
                <a:cs typeface="Comic Sans MS"/>
              </a:rPr>
              <a:t>:D (B-D) 3</a:t>
            </a:r>
          </a:p>
          <a:p>
            <a:endParaRPr lang="en-US" dirty="0">
              <a:latin typeface="Comic Sans MS"/>
              <a:cs typeface="Comic Sans MS"/>
            </a:endParaRPr>
          </a:p>
          <a:p>
            <a:r>
              <a:rPr lang="en-US" dirty="0">
                <a:latin typeface="Comic Sans MS"/>
                <a:cs typeface="Comic Sans MS"/>
              </a:rPr>
              <a:t>Pick the highest weight edge (E-F) 4</a:t>
            </a:r>
            <a:endParaRPr lang="en-US" dirty="0">
              <a:latin typeface="Comic Sans MS"/>
              <a:cs typeface="Comic Sans MS"/>
            </a:endParaRPr>
          </a:p>
        </p:txBody>
      </p:sp>
      <p:sp>
        <p:nvSpPr>
          <p:cNvPr id="22" name="TextBox 21"/>
          <p:cNvSpPr txBox="1"/>
          <p:nvPr/>
        </p:nvSpPr>
        <p:spPr>
          <a:xfrm>
            <a:off x="5354400" y="3898223"/>
            <a:ext cx="5158967" cy="2862323"/>
          </a:xfrm>
          <a:prstGeom prst="rect">
            <a:avLst/>
          </a:prstGeom>
          <a:noFill/>
        </p:spPr>
        <p:txBody>
          <a:bodyPr wrap="square" rtlCol="0">
            <a:spAutoFit/>
          </a:bodyPr>
          <a:lstStyle/>
          <a:p>
            <a:r>
              <a:rPr lang="en-US" b="1" dirty="0">
                <a:solidFill>
                  <a:schemeClr val="tx2"/>
                </a:solidFill>
                <a:latin typeface="Comic Sans MS"/>
                <a:cs typeface="Comic Sans MS"/>
              </a:rPr>
              <a:t>Case 2: (A:C) </a:t>
            </a:r>
            <a:r>
              <a:rPr lang="en-US" dirty="0">
                <a:latin typeface="Comic Sans MS"/>
                <a:cs typeface="Comic Sans MS"/>
              </a:rPr>
              <a:t>Max Weight Edges are Same</a:t>
            </a:r>
          </a:p>
          <a:p>
            <a:r>
              <a:rPr lang="en-US" dirty="0">
                <a:latin typeface="Comic Sans MS"/>
                <a:cs typeface="Comic Sans MS"/>
              </a:rPr>
              <a:t>Max Weight from A:D (B-D) </a:t>
            </a:r>
            <a:r>
              <a:rPr lang="en-US" dirty="0">
                <a:latin typeface="Comic Sans MS"/>
                <a:cs typeface="Comic Sans MS"/>
              </a:rPr>
              <a:t>3</a:t>
            </a:r>
            <a:endParaRPr lang="en-US" dirty="0">
              <a:latin typeface="Comic Sans MS"/>
              <a:cs typeface="Comic Sans MS"/>
            </a:endParaRPr>
          </a:p>
          <a:p>
            <a:r>
              <a:rPr lang="en-US" dirty="0">
                <a:latin typeface="Comic Sans MS"/>
                <a:cs typeface="Comic Sans MS"/>
              </a:rPr>
              <a:t>Max Weight from </a:t>
            </a:r>
            <a:r>
              <a:rPr lang="en-US" dirty="0">
                <a:latin typeface="Comic Sans MS"/>
                <a:cs typeface="Comic Sans MS"/>
              </a:rPr>
              <a:t>C</a:t>
            </a:r>
            <a:r>
              <a:rPr lang="en-US" dirty="0">
                <a:latin typeface="Comic Sans MS"/>
                <a:cs typeface="Comic Sans MS"/>
              </a:rPr>
              <a:t>:D (B-D) 3</a:t>
            </a:r>
          </a:p>
          <a:p>
            <a:endParaRPr lang="en-US" dirty="0">
              <a:latin typeface="Comic Sans MS"/>
              <a:cs typeface="Comic Sans MS"/>
            </a:endParaRPr>
          </a:p>
          <a:p>
            <a:r>
              <a:rPr lang="en-US" dirty="0">
                <a:latin typeface="Comic Sans MS"/>
                <a:cs typeface="Comic Sans MS"/>
              </a:rPr>
              <a:t>Find path from A-C and then find max weighted edge B:C 2</a:t>
            </a:r>
          </a:p>
          <a:p>
            <a:endParaRPr lang="en-US" dirty="0">
              <a:latin typeface="Comic Sans MS"/>
              <a:cs typeface="Comic Sans MS"/>
            </a:endParaRPr>
          </a:p>
          <a:p>
            <a:r>
              <a:rPr lang="en-US" dirty="0">
                <a:latin typeface="Comic Sans MS"/>
                <a:cs typeface="Comic Sans MS"/>
              </a:rPr>
              <a:t>If we keep track of the parent, the complexity of this at most O(h); </a:t>
            </a:r>
          </a:p>
          <a:p>
            <a:r>
              <a:rPr lang="en-US" dirty="0">
                <a:latin typeface="Comic Sans MS"/>
                <a:cs typeface="Comic Sans MS"/>
              </a:rPr>
              <a:t>h</a:t>
            </a:r>
            <a:r>
              <a:rPr lang="en-US" dirty="0">
                <a:latin typeface="Comic Sans MS"/>
                <a:cs typeface="Comic Sans MS"/>
              </a:rPr>
              <a:t>=height of the tree</a:t>
            </a:r>
          </a:p>
        </p:txBody>
      </p:sp>
      <p:sp>
        <p:nvSpPr>
          <p:cNvPr id="3" name="Date Placeholder 2"/>
          <p:cNvSpPr>
            <a:spLocks noGrp="1"/>
          </p:cNvSpPr>
          <p:nvPr>
            <p:ph type="dt" sz="half" idx="10"/>
          </p:nvPr>
        </p:nvSpPr>
        <p:spPr/>
        <p:txBody>
          <a:bodyPr/>
          <a:lstStyle/>
          <a:p>
            <a:fld id="{E746AC0B-9F8D-482E-BEA3-F375B78FC91B}" type="datetime1">
              <a:rPr lang="en-US" smtClean="0"/>
              <a:t>3/17/2019</a:t>
            </a:fld>
            <a:endParaRPr lang="en-US" dirty="0"/>
          </a:p>
        </p:txBody>
      </p:sp>
      <p:sp>
        <p:nvSpPr>
          <p:cNvPr id="23" name="Slide Number Placeholder 22"/>
          <p:cNvSpPr>
            <a:spLocks noGrp="1"/>
          </p:cNvSpPr>
          <p:nvPr>
            <p:ph type="sldNum" sz="quarter" idx="12"/>
          </p:nvPr>
        </p:nvSpPr>
        <p:spPr/>
        <p:txBody>
          <a:bodyPr/>
          <a:lstStyle/>
          <a:p>
            <a:fld id="{D45BF2F6-C993-483E-8E64-9AEDD62969A1}" type="slidenum">
              <a:rPr lang="en-US" smtClean="0"/>
              <a:pPr/>
              <a:t>14</a:t>
            </a:fld>
            <a:endParaRPr lang="en-US" dirty="0"/>
          </a:p>
        </p:txBody>
      </p:sp>
    </p:spTree>
    <p:extLst>
      <p:ext uri="{BB962C8B-B14F-4D97-AF65-F5344CB8AC3E}">
        <p14:creationId xmlns:p14="http://schemas.microsoft.com/office/powerpoint/2010/main" val="21751530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Issues with Deletion</a:t>
            </a:r>
            <a:endParaRPr lang="en-US" dirty="0">
              <a:latin typeface="Comic Sans MS"/>
              <a:cs typeface="Comic Sans MS"/>
            </a:endParaRPr>
          </a:p>
        </p:txBody>
      </p:sp>
      <p:sp>
        <p:nvSpPr>
          <p:cNvPr id="3" name="Content Placeholder 2"/>
          <p:cNvSpPr>
            <a:spLocks noGrp="1"/>
          </p:cNvSpPr>
          <p:nvPr>
            <p:ph idx="1"/>
          </p:nvPr>
        </p:nvSpPr>
        <p:spPr>
          <a:xfrm>
            <a:off x="1981200" y="1600200"/>
            <a:ext cx="8686801" cy="4876800"/>
          </a:xfrm>
        </p:spPr>
        <p:txBody>
          <a:bodyPr>
            <a:normAutofit fontScale="92500"/>
          </a:bodyPr>
          <a:lstStyle/>
          <a:p>
            <a:r>
              <a:rPr lang="en-US" dirty="0" smtClean="0">
                <a:latin typeface="Comic Sans MS"/>
                <a:cs typeface="Comic Sans MS"/>
              </a:rPr>
              <a:t>Deletion can be done in parallel by simply marking the edge as deleted</a:t>
            </a:r>
          </a:p>
          <a:p>
            <a:r>
              <a:rPr lang="en-US" dirty="0" smtClean="0">
                <a:latin typeface="Comic Sans MS"/>
                <a:cs typeface="Comic Sans MS"/>
              </a:rPr>
              <a:t>Need to reassign component id of disconnected trees to recombine them</a:t>
            </a:r>
          </a:p>
          <a:p>
            <a:endParaRPr lang="en-US" dirty="0"/>
          </a:p>
          <a:p>
            <a:r>
              <a:rPr lang="en-US" dirty="0" smtClean="0">
                <a:solidFill>
                  <a:srgbClr val="D2533C"/>
                </a:solidFill>
              </a:rPr>
              <a:t>Solution: </a:t>
            </a:r>
            <a:r>
              <a:rPr lang="en-US" dirty="0" smtClean="0">
                <a:latin typeface="Comic Sans MS"/>
                <a:cs typeface="Comic Sans MS"/>
              </a:rPr>
              <a:t>Mark deleted edges with very high weight (INF)</a:t>
            </a:r>
          </a:p>
          <a:p>
            <a:r>
              <a:rPr lang="en-US" dirty="0" smtClean="0">
                <a:latin typeface="Comic Sans MS"/>
                <a:cs typeface="Comic Sans MS"/>
              </a:rPr>
              <a:t>Apply insertion of remaining edges—reduces to insertion problem </a:t>
            </a:r>
          </a:p>
          <a:p>
            <a:r>
              <a:rPr lang="en-US" dirty="0" smtClean="0">
                <a:latin typeface="Comic Sans MS"/>
                <a:cs typeface="Comic Sans MS"/>
              </a:rPr>
              <a:t>Keep remainder edges in buckets of increasing weight</a:t>
            </a:r>
          </a:p>
          <a:p>
            <a:r>
              <a:rPr lang="en-US" dirty="0" smtClean="0">
                <a:latin typeface="Comic Sans MS"/>
                <a:cs typeface="Comic Sans MS"/>
              </a:rPr>
              <a:t>Once tree is reconnected stop </a:t>
            </a:r>
          </a:p>
          <a:p>
            <a:endParaRPr lang="en-US" dirty="0"/>
          </a:p>
        </p:txBody>
      </p:sp>
      <p:sp>
        <p:nvSpPr>
          <p:cNvPr id="4" name="Date Placeholder 3"/>
          <p:cNvSpPr>
            <a:spLocks noGrp="1"/>
          </p:cNvSpPr>
          <p:nvPr>
            <p:ph type="dt" sz="half" idx="10"/>
          </p:nvPr>
        </p:nvSpPr>
        <p:spPr/>
        <p:txBody>
          <a:bodyPr/>
          <a:lstStyle/>
          <a:p>
            <a:fld id="{59FAB960-DAD0-4A4B-A18D-CD6CE8B5D8A0}"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15</a:t>
            </a:fld>
            <a:endParaRPr lang="en-US" dirty="0"/>
          </a:p>
        </p:txBody>
      </p:sp>
    </p:spTree>
    <p:extLst>
      <p:ext uri="{BB962C8B-B14F-4D97-AF65-F5344CB8AC3E}">
        <p14:creationId xmlns:p14="http://schemas.microsoft.com/office/powerpoint/2010/main" val="13234197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Deletion and Tree Repair</a:t>
            </a:r>
            <a:endParaRPr lang="en-US" dirty="0">
              <a:latin typeface="Comic Sans MS"/>
              <a:cs typeface="Comic Sans MS"/>
            </a:endParaRPr>
          </a:p>
        </p:txBody>
      </p:sp>
      <p:grpSp>
        <p:nvGrpSpPr>
          <p:cNvPr id="4" name="Group 3"/>
          <p:cNvGrpSpPr/>
          <p:nvPr/>
        </p:nvGrpSpPr>
        <p:grpSpPr>
          <a:xfrm>
            <a:off x="1827517" y="2732657"/>
            <a:ext cx="3262978" cy="2512282"/>
            <a:chOff x="2604335" y="3369976"/>
            <a:chExt cx="3262978" cy="2512282"/>
          </a:xfrm>
        </p:grpSpPr>
        <p:sp>
          <p:nvSpPr>
            <p:cNvPr id="5" name="Oval 4"/>
            <p:cNvSpPr/>
            <p:nvPr/>
          </p:nvSpPr>
          <p:spPr>
            <a:xfrm>
              <a:off x="3546264" y="3369976"/>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D</a:t>
              </a:r>
              <a:endParaRPr lang="en-US" b="1" dirty="0">
                <a:solidFill>
                  <a:srgbClr val="292934"/>
                </a:solidFill>
                <a:latin typeface="Comic Sans MS"/>
                <a:cs typeface="Comic Sans MS"/>
              </a:endParaRPr>
            </a:p>
          </p:txBody>
        </p:sp>
        <p:sp>
          <p:nvSpPr>
            <p:cNvPr id="6" name="Oval 5"/>
            <p:cNvSpPr/>
            <p:nvPr/>
          </p:nvSpPr>
          <p:spPr>
            <a:xfrm>
              <a:off x="4490388" y="4165200"/>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B</a:t>
              </a:r>
            </a:p>
          </p:txBody>
        </p:sp>
        <p:sp>
          <p:nvSpPr>
            <p:cNvPr id="7" name="Oval 6"/>
            <p:cNvSpPr/>
            <p:nvPr/>
          </p:nvSpPr>
          <p:spPr>
            <a:xfrm>
              <a:off x="2712960" y="4254209"/>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E</a:t>
              </a:r>
            </a:p>
          </p:txBody>
        </p:sp>
        <p:sp>
          <p:nvSpPr>
            <p:cNvPr id="8" name="Oval 7"/>
            <p:cNvSpPr/>
            <p:nvPr/>
          </p:nvSpPr>
          <p:spPr>
            <a:xfrm>
              <a:off x="2691828" y="5412834"/>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F</a:t>
              </a:r>
            </a:p>
          </p:txBody>
        </p:sp>
        <p:sp>
          <p:nvSpPr>
            <p:cNvPr id="9" name="Oval 8"/>
            <p:cNvSpPr/>
            <p:nvPr/>
          </p:nvSpPr>
          <p:spPr>
            <a:xfrm>
              <a:off x="4074080" y="5412834"/>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A</a:t>
              </a:r>
            </a:p>
          </p:txBody>
        </p:sp>
        <p:sp>
          <p:nvSpPr>
            <p:cNvPr id="10" name="Oval 9"/>
            <p:cNvSpPr/>
            <p:nvPr/>
          </p:nvSpPr>
          <p:spPr>
            <a:xfrm>
              <a:off x="5339497" y="5330359"/>
              <a:ext cx="527816" cy="469424"/>
            </a:xfrm>
            <a:prstGeom prst="ellipse">
              <a:avLst/>
            </a:prstGeom>
            <a:noFill/>
            <a:ln w="38100"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292934"/>
                  </a:solidFill>
                  <a:latin typeface="Comic Sans MS"/>
                  <a:cs typeface="Comic Sans MS"/>
                </a:rPr>
                <a:t>C</a:t>
              </a:r>
            </a:p>
          </p:txBody>
        </p:sp>
        <p:cxnSp>
          <p:nvCxnSpPr>
            <p:cNvPr id="11" name="Straight Connector 10"/>
            <p:cNvCxnSpPr>
              <a:stCxn id="5" idx="3"/>
              <a:endCxn id="7" idx="7"/>
            </p:cNvCxnSpPr>
            <p:nvPr/>
          </p:nvCxnSpPr>
          <p:spPr>
            <a:xfrm flipH="1">
              <a:off x="3163479" y="3770654"/>
              <a:ext cx="460082" cy="55230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a:stCxn id="5" idx="5"/>
              <a:endCxn id="6" idx="1"/>
            </p:cNvCxnSpPr>
            <p:nvPr/>
          </p:nvCxnSpPr>
          <p:spPr>
            <a:xfrm>
              <a:off x="3996783" y="3770654"/>
              <a:ext cx="570902" cy="463292"/>
            </a:xfrm>
            <a:prstGeom prst="line">
              <a:avLst/>
            </a:prstGeom>
            <a:ln w="5715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6" idx="3"/>
              <a:endCxn id="9" idx="0"/>
            </p:cNvCxnSpPr>
            <p:nvPr/>
          </p:nvCxnSpPr>
          <p:spPr>
            <a:xfrm flipH="1">
              <a:off x="4337988" y="4565878"/>
              <a:ext cx="229697" cy="846956"/>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a:stCxn id="6" idx="5"/>
              <a:endCxn id="10" idx="0"/>
            </p:cNvCxnSpPr>
            <p:nvPr/>
          </p:nvCxnSpPr>
          <p:spPr>
            <a:xfrm>
              <a:off x="4940907" y="4565878"/>
              <a:ext cx="662498" cy="76448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a:stCxn id="7" idx="4"/>
              <a:endCxn id="8" idx="0"/>
            </p:cNvCxnSpPr>
            <p:nvPr/>
          </p:nvCxnSpPr>
          <p:spPr>
            <a:xfrm flipH="1">
              <a:off x="2955736" y="4723633"/>
              <a:ext cx="21132" cy="689201"/>
            </a:xfrm>
            <a:prstGeom prst="line">
              <a:avLst/>
            </a:prstGeom>
            <a:ln w="57150" cmpd="sng">
              <a:solidFill>
                <a:srgbClr val="F82CF1"/>
              </a:solidFill>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256147" y="4731266"/>
              <a:ext cx="372533" cy="369332"/>
            </a:xfrm>
            <a:prstGeom prst="rect">
              <a:avLst/>
            </a:prstGeom>
            <a:noFill/>
          </p:spPr>
          <p:txBody>
            <a:bodyPr wrap="square" rtlCol="0">
              <a:spAutoFit/>
            </a:bodyPr>
            <a:lstStyle/>
            <a:p>
              <a:r>
                <a:rPr lang="en-US" b="1" dirty="0"/>
                <a:t>2</a:t>
              </a:r>
              <a:endParaRPr lang="en-US" b="1" dirty="0"/>
            </a:p>
          </p:txBody>
        </p:sp>
        <p:sp>
          <p:nvSpPr>
            <p:cNvPr id="17" name="TextBox 16"/>
            <p:cNvSpPr txBox="1"/>
            <p:nvPr/>
          </p:nvSpPr>
          <p:spPr>
            <a:xfrm>
              <a:off x="4151721" y="4849952"/>
              <a:ext cx="372533" cy="369332"/>
            </a:xfrm>
            <a:prstGeom prst="rect">
              <a:avLst/>
            </a:prstGeom>
            <a:noFill/>
          </p:spPr>
          <p:txBody>
            <a:bodyPr wrap="square" rtlCol="0">
              <a:spAutoFit/>
            </a:bodyPr>
            <a:lstStyle/>
            <a:p>
              <a:r>
                <a:rPr lang="en-US" b="1" dirty="0"/>
                <a:t>1</a:t>
              </a:r>
              <a:endParaRPr lang="en-US" b="1" dirty="0"/>
            </a:p>
          </p:txBody>
        </p:sp>
        <p:sp>
          <p:nvSpPr>
            <p:cNvPr id="18" name="TextBox 17"/>
            <p:cNvSpPr txBox="1"/>
            <p:nvPr/>
          </p:nvSpPr>
          <p:spPr>
            <a:xfrm>
              <a:off x="2604335" y="4923987"/>
              <a:ext cx="372533" cy="369332"/>
            </a:xfrm>
            <a:prstGeom prst="rect">
              <a:avLst/>
            </a:prstGeom>
            <a:noFill/>
          </p:spPr>
          <p:txBody>
            <a:bodyPr wrap="square" rtlCol="0">
              <a:spAutoFit/>
            </a:bodyPr>
            <a:lstStyle/>
            <a:p>
              <a:r>
                <a:rPr lang="en-US" b="1" dirty="0"/>
                <a:t>4</a:t>
              </a:r>
              <a:endParaRPr lang="en-US" b="1" dirty="0"/>
            </a:p>
          </p:txBody>
        </p:sp>
        <p:sp>
          <p:nvSpPr>
            <p:cNvPr id="19" name="TextBox 18"/>
            <p:cNvSpPr txBox="1"/>
            <p:nvPr/>
          </p:nvSpPr>
          <p:spPr>
            <a:xfrm>
              <a:off x="3087497" y="3807471"/>
              <a:ext cx="372533" cy="369332"/>
            </a:xfrm>
            <a:prstGeom prst="rect">
              <a:avLst/>
            </a:prstGeom>
            <a:noFill/>
          </p:spPr>
          <p:txBody>
            <a:bodyPr wrap="square" rtlCol="0">
              <a:spAutoFit/>
            </a:bodyPr>
            <a:lstStyle/>
            <a:p>
              <a:r>
                <a:rPr lang="en-US" b="1" dirty="0"/>
                <a:t>2</a:t>
              </a:r>
              <a:endParaRPr lang="en-US" b="1" dirty="0"/>
            </a:p>
          </p:txBody>
        </p:sp>
        <p:sp>
          <p:nvSpPr>
            <p:cNvPr id="20" name="TextBox 19"/>
            <p:cNvSpPr txBox="1"/>
            <p:nvPr/>
          </p:nvSpPr>
          <p:spPr>
            <a:xfrm>
              <a:off x="4228140" y="3704674"/>
              <a:ext cx="1028007" cy="369332"/>
            </a:xfrm>
            <a:prstGeom prst="rect">
              <a:avLst/>
            </a:prstGeom>
            <a:noFill/>
          </p:spPr>
          <p:txBody>
            <a:bodyPr wrap="square" rtlCol="0">
              <a:spAutoFit/>
            </a:bodyPr>
            <a:lstStyle/>
            <a:p>
              <a:r>
                <a:rPr lang="en-US" b="1" dirty="0"/>
                <a:t>INF</a:t>
              </a:r>
              <a:endParaRPr lang="en-US" b="1" dirty="0"/>
            </a:p>
          </p:txBody>
        </p:sp>
      </p:grpSp>
      <p:sp>
        <p:nvSpPr>
          <p:cNvPr id="21" name="TextBox 20"/>
          <p:cNvSpPr txBox="1"/>
          <p:nvPr/>
        </p:nvSpPr>
        <p:spPr>
          <a:xfrm>
            <a:off x="5354400" y="1911398"/>
            <a:ext cx="5158967" cy="4370427"/>
          </a:xfrm>
          <a:prstGeom prst="rect">
            <a:avLst/>
          </a:prstGeom>
          <a:noFill/>
        </p:spPr>
        <p:txBody>
          <a:bodyPr wrap="square" rtlCol="0">
            <a:spAutoFit/>
          </a:bodyPr>
          <a:lstStyle/>
          <a:p>
            <a:r>
              <a:rPr lang="en-US" sz="2000" dirty="0">
                <a:solidFill>
                  <a:srgbClr val="292934"/>
                </a:solidFill>
                <a:latin typeface="Comic Sans MS"/>
                <a:cs typeface="Comic Sans MS"/>
              </a:rPr>
              <a:t>Delete (D:B)</a:t>
            </a:r>
          </a:p>
          <a:p>
            <a:endParaRPr lang="en-US" sz="2000" dirty="0">
              <a:solidFill>
                <a:srgbClr val="292934"/>
              </a:solidFill>
              <a:latin typeface="Comic Sans MS"/>
              <a:cs typeface="Comic Sans MS"/>
            </a:endParaRPr>
          </a:p>
          <a:p>
            <a:r>
              <a:rPr lang="en-US" sz="2000" dirty="0">
                <a:solidFill>
                  <a:srgbClr val="292934"/>
                </a:solidFill>
                <a:latin typeface="Comic Sans MS"/>
                <a:cs typeface="Comic Sans MS"/>
              </a:rPr>
              <a:t>Edge D-B connecting components (D,E,F) and (A,B,C) is set to INF</a:t>
            </a:r>
          </a:p>
          <a:p>
            <a:endParaRPr lang="en-US" sz="2000" dirty="0">
              <a:solidFill>
                <a:srgbClr val="292934"/>
              </a:solidFill>
              <a:latin typeface="Comic Sans MS"/>
              <a:cs typeface="Comic Sans MS"/>
            </a:endParaRPr>
          </a:p>
          <a:p>
            <a:r>
              <a:rPr lang="en-US" sz="2000" dirty="0">
                <a:solidFill>
                  <a:srgbClr val="292934"/>
                </a:solidFill>
                <a:latin typeface="Comic Sans MS"/>
                <a:cs typeface="Comic Sans MS"/>
              </a:rPr>
              <a:t>Any edge connecting these two components will identify D-B as the highest weighted edge and replace it.</a:t>
            </a:r>
          </a:p>
          <a:p>
            <a:endParaRPr lang="en-US" sz="2000" dirty="0">
              <a:solidFill>
                <a:srgbClr val="292934"/>
              </a:solidFill>
              <a:latin typeface="Comic Sans MS"/>
              <a:cs typeface="Comic Sans MS"/>
            </a:endParaRPr>
          </a:p>
          <a:p>
            <a:r>
              <a:rPr lang="en-US" sz="2000" dirty="0">
                <a:solidFill>
                  <a:srgbClr val="292934"/>
                </a:solidFill>
                <a:latin typeface="Comic Sans MS"/>
                <a:cs typeface="Comic Sans MS"/>
              </a:rPr>
              <a:t>No need for component reassignment</a:t>
            </a:r>
          </a:p>
          <a:p>
            <a:endParaRPr lang="en-US" sz="2000" dirty="0">
              <a:solidFill>
                <a:srgbClr val="292934"/>
              </a:solidFill>
              <a:latin typeface="Comic Sans MS"/>
              <a:cs typeface="Comic Sans MS"/>
            </a:endParaRPr>
          </a:p>
          <a:p>
            <a:r>
              <a:rPr lang="en-US" sz="2000" dirty="0">
                <a:solidFill>
                  <a:srgbClr val="292934"/>
                </a:solidFill>
                <a:latin typeface="Comic Sans MS"/>
                <a:cs typeface="Comic Sans MS"/>
              </a:rPr>
              <a:t>Checking for highest edge will always be under Case 1</a:t>
            </a:r>
          </a:p>
          <a:p>
            <a:endParaRPr lang="en-US" dirty="0">
              <a:solidFill>
                <a:srgbClr val="292934"/>
              </a:solidFill>
              <a:latin typeface="Comic Sans MS"/>
              <a:cs typeface="Comic Sans MS"/>
            </a:endParaRPr>
          </a:p>
        </p:txBody>
      </p:sp>
      <p:sp>
        <p:nvSpPr>
          <p:cNvPr id="3" name="Date Placeholder 2"/>
          <p:cNvSpPr>
            <a:spLocks noGrp="1"/>
          </p:cNvSpPr>
          <p:nvPr>
            <p:ph type="dt" sz="half" idx="10"/>
          </p:nvPr>
        </p:nvSpPr>
        <p:spPr/>
        <p:txBody>
          <a:bodyPr/>
          <a:lstStyle/>
          <a:p>
            <a:fld id="{06FDA897-0CE0-4D02-86B2-B61D4B47E52A}" type="datetime1">
              <a:rPr lang="en-US" smtClean="0"/>
              <a:t>3/17/2019</a:t>
            </a:fld>
            <a:endParaRPr lang="en-US" dirty="0"/>
          </a:p>
        </p:txBody>
      </p:sp>
      <p:sp>
        <p:nvSpPr>
          <p:cNvPr id="22" name="Slide Number Placeholder 21"/>
          <p:cNvSpPr>
            <a:spLocks noGrp="1"/>
          </p:cNvSpPr>
          <p:nvPr>
            <p:ph type="sldNum" sz="quarter" idx="12"/>
          </p:nvPr>
        </p:nvSpPr>
        <p:spPr/>
        <p:txBody>
          <a:bodyPr/>
          <a:lstStyle/>
          <a:p>
            <a:fld id="{D45BF2F6-C993-483E-8E64-9AEDD62969A1}" type="slidenum">
              <a:rPr lang="en-US" smtClean="0"/>
              <a:pPr/>
              <a:t>16</a:t>
            </a:fld>
            <a:endParaRPr lang="en-US" dirty="0"/>
          </a:p>
        </p:txBody>
      </p:sp>
    </p:spTree>
    <p:extLst>
      <p:ext uri="{BB962C8B-B14F-4D97-AF65-F5344CB8AC3E}">
        <p14:creationId xmlns:p14="http://schemas.microsoft.com/office/powerpoint/2010/main" val="33872885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8" name="Group 157"/>
          <p:cNvGrpSpPr/>
          <p:nvPr/>
        </p:nvGrpSpPr>
        <p:grpSpPr>
          <a:xfrm>
            <a:off x="1141560" y="1363764"/>
            <a:ext cx="9110063" cy="2722695"/>
            <a:chOff x="615449" y="479905"/>
            <a:chExt cx="10049343" cy="2722695"/>
          </a:xfrm>
        </p:grpSpPr>
        <p:grpSp>
          <p:nvGrpSpPr>
            <p:cNvPr id="4" name="Group 3"/>
            <p:cNvGrpSpPr/>
            <p:nvPr/>
          </p:nvGrpSpPr>
          <p:grpSpPr>
            <a:xfrm>
              <a:off x="615449" y="951006"/>
              <a:ext cx="2373314" cy="1972562"/>
              <a:chOff x="1289434" y="1888704"/>
              <a:chExt cx="2373314" cy="1972562"/>
            </a:xfrm>
          </p:grpSpPr>
          <p:grpSp>
            <p:nvGrpSpPr>
              <p:cNvPr id="5" name="Group 4"/>
              <p:cNvGrpSpPr/>
              <p:nvPr/>
            </p:nvGrpSpPr>
            <p:grpSpPr>
              <a:xfrm>
                <a:off x="1424902" y="1888704"/>
                <a:ext cx="2237846" cy="1972562"/>
                <a:chOff x="1336034" y="404108"/>
                <a:chExt cx="4337988" cy="3274385"/>
              </a:xfrm>
            </p:grpSpPr>
            <p:cxnSp>
              <p:nvCxnSpPr>
                <p:cNvPr id="15" name="Straight Connector 14"/>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6" name="Isosceles Triangle 15"/>
                <p:cNvSpPr/>
                <p:nvPr/>
              </p:nvSpPr>
              <p:spPr>
                <a:xfrm rot="5400000">
                  <a:off x="3999417" y="1904894"/>
                  <a:ext cx="1253606" cy="1501812"/>
                </a:xfrm>
                <a:prstGeom prst="triangle">
                  <a:avLst>
                    <a:gd name="adj" fmla="val 44737"/>
                  </a:avLst>
                </a:prstGeom>
                <a:noFill/>
                <a:ln w="38100" cmpd="sng">
                  <a:solidFill>
                    <a:srgbClr val="FD1CE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632931" y="1765017"/>
                  <a:ext cx="2243218" cy="1633054"/>
                </a:xfrm>
                <a:prstGeom prst="rect">
                  <a:avLst/>
                </a:prstGeom>
                <a:noFill/>
                <a:ln w="57150" cmpd="sng">
                  <a:solidFill>
                    <a:srgbClr val="FD1C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9" name="Oval 18"/>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20" name="Oval 19"/>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21" name="Oval 20"/>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2" name="Oval 21"/>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23" name="Oval 22"/>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cxnSp>
            <p:nvCxnSpPr>
              <p:cNvPr id="6" name="Straight Connector 5"/>
              <p:cNvCxnSpPr/>
              <p:nvPr/>
            </p:nvCxnSpPr>
            <p:spPr>
              <a:xfrm>
                <a:off x="2038068" y="2206695"/>
                <a:ext cx="527553" cy="482178"/>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1578063" y="2193709"/>
                <a:ext cx="372533" cy="369332"/>
              </a:xfrm>
              <a:prstGeom prst="rect">
                <a:avLst/>
              </a:prstGeom>
              <a:noFill/>
            </p:spPr>
            <p:txBody>
              <a:bodyPr wrap="square" rtlCol="0">
                <a:spAutoFit/>
              </a:bodyPr>
              <a:lstStyle/>
              <a:p>
                <a:r>
                  <a:rPr lang="en-US" b="1" dirty="0"/>
                  <a:t>1</a:t>
                </a:r>
                <a:endParaRPr lang="en-US" b="1" dirty="0"/>
              </a:p>
            </p:txBody>
          </p:sp>
          <p:sp>
            <p:nvSpPr>
              <p:cNvPr id="8" name="TextBox 7"/>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 name="TextBox 8"/>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10" name="TextBox 9"/>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1" name="TextBox 10"/>
              <p:cNvSpPr txBox="1"/>
              <p:nvPr/>
            </p:nvSpPr>
            <p:spPr>
              <a:xfrm>
                <a:off x="1950596" y="3323002"/>
                <a:ext cx="372533" cy="369332"/>
              </a:xfrm>
              <a:prstGeom prst="rect">
                <a:avLst/>
              </a:prstGeom>
              <a:noFill/>
            </p:spPr>
            <p:txBody>
              <a:bodyPr wrap="square" rtlCol="0">
                <a:spAutoFit/>
              </a:bodyPr>
              <a:lstStyle/>
              <a:p>
                <a:r>
                  <a:rPr lang="en-US" b="1" dirty="0"/>
                  <a:t>1</a:t>
                </a:r>
                <a:endParaRPr lang="en-US" b="1" dirty="0"/>
              </a:p>
            </p:txBody>
          </p:sp>
          <p:sp>
            <p:nvSpPr>
              <p:cNvPr id="12" name="TextBox 11"/>
              <p:cNvSpPr txBox="1"/>
              <p:nvPr/>
            </p:nvSpPr>
            <p:spPr>
              <a:xfrm>
                <a:off x="2432913" y="2988636"/>
                <a:ext cx="372533" cy="369332"/>
              </a:xfrm>
              <a:prstGeom prst="rect">
                <a:avLst/>
              </a:prstGeom>
              <a:noFill/>
            </p:spPr>
            <p:txBody>
              <a:bodyPr wrap="square" rtlCol="0">
                <a:spAutoFit/>
              </a:bodyPr>
              <a:lstStyle/>
              <a:p>
                <a:r>
                  <a:rPr lang="en-US" b="1" dirty="0"/>
                  <a:t>2</a:t>
                </a:r>
              </a:p>
            </p:txBody>
          </p:sp>
          <p:sp>
            <p:nvSpPr>
              <p:cNvPr id="13" name="TextBox 12"/>
              <p:cNvSpPr txBox="1"/>
              <p:nvPr/>
            </p:nvSpPr>
            <p:spPr>
              <a:xfrm>
                <a:off x="2957846" y="2682907"/>
                <a:ext cx="372533" cy="369332"/>
              </a:xfrm>
              <a:prstGeom prst="rect">
                <a:avLst/>
              </a:prstGeom>
              <a:noFill/>
            </p:spPr>
            <p:txBody>
              <a:bodyPr wrap="square" rtlCol="0">
                <a:spAutoFit/>
              </a:bodyPr>
              <a:lstStyle/>
              <a:p>
                <a:r>
                  <a:rPr lang="en-US" b="1" dirty="0"/>
                  <a:t>2</a:t>
                </a:r>
              </a:p>
            </p:txBody>
          </p:sp>
          <p:sp>
            <p:nvSpPr>
              <p:cNvPr id="14" name="TextBox 13"/>
              <p:cNvSpPr txBox="1"/>
              <p:nvPr/>
            </p:nvSpPr>
            <p:spPr>
              <a:xfrm>
                <a:off x="3012273" y="3370376"/>
                <a:ext cx="372533" cy="369332"/>
              </a:xfrm>
              <a:prstGeom prst="rect">
                <a:avLst/>
              </a:prstGeom>
              <a:noFill/>
            </p:spPr>
            <p:txBody>
              <a:bodyPr wrap="square" rtlCol="0">
                <a:spAutoFit/>
              </a:bodyPr>
              <a:lstStyle/>
              <a:p>
                <a:r>
                  <a:rPr lang="en-US" b="1" dirty="0"/>
                  <a:t>2</a:t>
                </a:r>
                <a:endParaRPr lang="en-US" b="1" dirty="0"/>
              </a:p>
            </p:txBody>
          </p:sp>
        </p:grpSp>
        <p:sp>
          <p:nvSpPr>
            <p:cNvPr id="24" name="TextBox 23"/>
            <p:cNvSpPr txBox="1"/>
            <p:nvPr/>
          </p:nvSpPr>
          <p:spPr>
            <a:xfrm>
              <a:off x="663945" y="479905"/>
              <a:ext cx="3100148" cy="369332"/>
            </a:xfrm>
            <a:prstGeom prst="rect">
              <a:avLst/>
            </a:prstGeom>
            <a:noFill/>
          </p:spPr>
          <p:txBody>
            <a:bodyPr wrap="square" rtlCol="0">
              <a:spAutoFit/>
            </a:bodyPr>
            <a:lstStyle/>
            <a:p>
              <a:r>
                <a:rPr lang="en-US" b="1" dirty="0">
                  <a:solidFill>
                    <a:srgbClr val="FF6600"/>
                  </a:solidFill>
                </a:rPr>
                <a:t>Original Network</a:t>
              </a:r>
              <a:endParaRPr lang="en-US" b="1" dirty="0">
                <a:solidFill>
                  <a:srgbClr val="FF6600"/>
                </a:solidFill>
              </a:endParaRPr>
            </a:p>
          </p:txBody>
        </p:sp>
        <p:sp>
          <p:nvSpPr>
            <p:cNvPr id="50" name="TextBox 49"/>
            <p:cNvSpPr txBox="1"/>
            <p:nvPr/>
          </p:nvSpPr>
          <p:spPr>
            <a:xfrm>
              <a:off x="8403519" y="1171275"/>
              <a:ext cx="2261273" cy="2031325"/>
            </a:xfrm>
            <a:prstGeom prst="rect">
              <a:avLst/>
            </a:prstGeom>
            <a:noFill/>
          </p:spPr>
          <p:txBody>
            <a:bodyPr wrap="square" rtlCol="0">
              <a:spAutoFit/>
            </a:bodyPr>
            <a:lstStyle/>
            <a:p>
              <a:r>
                <a:rPr lang="en-US" b="1" dirty="0">
                  <a:solidFill>
                    <a:srgbClr val="FF6600"/>
                  </a:solidFill>
                </a:rPr>
                <a:t>Change Set</a:t>
              </a:r>
            </a:p>
            <a:p>
              <a:r>
                <a:rPr lang="en-US" dirty="0"/>
                <a:t>A:F:1 (Ins)</a:t>
              </a:r>
            </a:p>
            <a:p>
              <a:r>
                <a:rPr lang="en-US" dirty="0"/>
                <a:t>A:D:4 (Ins)</a:t>
              </a:r>
            </a:p>
            <a:p>
              <a:r>
                <a:rPr lang="en-US" dirty="0"/>
                <a:t>D:B:2 (Del)</a:t>
              </a:r>
            </a:p>
            <a:p>
              <a:r>
                <a:rPr lang="en-US" dirty="0"/>
                <a:t>A:C:4 (Del)</a:t>
              </a:r>
            </a:p>
            <a:p>
              <a:endParaRPr lang="en-US" dirty="0"/>
            </a:p>
            <a:p>
              <a:endParaRPr lang="en-US" dirty="0"/>
            </a:p>
          </p:txBody>
        </p:sp>
      </p:grpSp>
      <p:sp>
        <p:nvSpPr>
          <p:cNvPr id="162" name="Title 4"/>
          <p:cNvSpPr>
            <a:spLocks noGrp="1"/>
          </p:cNvSpPr>
          <p:nvPr>
            <p:ph type="title"/>
          </p:nvPr>
        </p:nvSpPr>
        <p:spPr>
          <a:xfrm>
            <a:off x="1981200" y="430024"/>
            <a:ext cx="8229600" cy="990600"/>
          </a:xfrm>
        </p:spPr>
        <p:txBody>
          <a:bodyPr>
            <a:normAutofit fontScale="90000"/>
          </a:bodyPr>
          <a:lstStyle/>
          <a:p>
            <a:r>
              <a:rPr lang="en-US" dirty="0" smtClean="0">
                <a:latin typeface="Comic Sans MS"/>
                <a:cs typeface="Comic Sans MS"/>
              </a:rPr>
              <a:t>Updating Single Source Shortest Path </a:t>
            </a:r>
            <a:endParaRPr lang="en-US" dirty="0">
              <a:latin typeface="Comic Sans MS"/>
              <a:cs typeface="Comic Sans MS"/>
            </a:endParaRPr>
          </a:p>
        </p:txBody>
      </p:sp>
      <p:grpSp>
        <p:nvGrpSpPr>
          <p:cNvPr id="51" name="Group 50"/>
          <p:cNvGrpSpPr/>
          <p:nvPr/>
        </p:nvGrpSpPr>
        <p:grpSpPr>
          <a:xfrm>
            <a:off x="3930321" y="1416840"/>
            <a:ext cx="3818323" cy="2436387"/>
            <a:chOff x="3381471" y="1333719"/>
            <a:chExt cx="3818323" cy="2436387"/>
          </a:xfrm>
        </p:grpSpPr>
        <p:sp>
          <p:nvSpPr>
            <p:cNvPr id="47" name="TextBox 46"/>
            <p:cNvSpPr txBox="1"/>
            <p:nvPr/>
          </p:nvSpPr>
          <p:spPr>
            <a:xfrm>
              <a:off x="4099646" y="1333719"/>
              <a:ext cx="3100148" cy="369332"/>
            </a:xfrm>
            <a:prstGeom prst="rect">
              <a:avLst/>
            </a:prstGeom>
            <a:noFill/>
          </p:spPr>
          <p:txBody>
            <a:bodyPr wrap="square" rtlCol="0">
              <a:spAutoFit/>
            </a:bodyPr>
            <a:lstStyle/>
            <a:p>
              <a:r>
                <a:rPr lang="en-US" b="1" dirty="0" err="1">
                  <a:solidFill>
                    <a:srgbClr val="FF6600"/>
                  </a:solidFill>
                </a:rPr>
                <a:t>Sparsification</a:t>
              </a:r>
              <a:endParaRPr lang="en-US" b="1" dirty="0">
                <a:solidFill>
                  <a:srgbClr val="FF6600"/>
                </a:solidFill>
              </a:endParaRPr>
            </a:p>
          </p:txBody>
        </p:sp>
        <p:sp>
          <p:nvSpPr>
            <p:cNvPr id="48" name="Right Arrow 47"/>
            <p:cNvSpPr/>
            <p:nvPr/>
          </p:nvSpPr>
          <p:spPr>
            <a:xfrm>
              <a:off x="3381471" y="2712410"/>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4" name="Group 113"/>
            <p:cNvGrpSpPr/>
            <p:nvPr/>
          </p:nvGrpSpPr>
          <p:grpSpPr>
            <a:xfrm>
              <a:off x="4348843" y="1797544"/>
              <a:ext cx="2373314" cy="1972562"/>
              <a:chOff x="3241605" y="4871402"/>
              <a:chExt cx="2373314" cy="1972562"/>
            </a:xfrm>
          </p:grpSpPr>
          <p:sp>
            <p:nvSpPr>
              <p:cNvPr id="115" name="Oval 114"/>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116" name="Oval 115"/>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17" name="Oval 116"/>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18" name="Oval 117"/>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19" name="Oval 118"/>
              <p:cNvSpPr/>
              <p:nvPr/>
            </p:nvSpPr>
            <p:spPr>
              <a:xfrm>
                <a:off x="3858287" y="4871402"/>
                <a:ext cx="306321" cy="317991"/>
              </a:xfrm>
              <a:prstGeom prst="ellipse">
                <a:avLst/>
              </a:prstGeom>
              <a:solidFill>
                <a:srgbClr val="AD8F67"/>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nvGrpSpPr>
              <p:cNvPr id="120" name="Group 119"/>
              <p:cNvGrpSpPr/>
              <p:nvPr/>
            </p:nvGrpSpPr>
            <p:grpSpPr>
              <a:xfrm>
                <a:off x="3445146" y="5154633"/>
                <a:ext cx="578605" cy="536611"/>
                <a:chOff x="3564304" y="2548413"/>
                <a:chExt cx="578605" cy="536611"/>
              </a:xfrm>
            </p:grpSpPr>
            <p:cxnSp>
              <p:nvCxnSpPr>
                <p:cNvPr id="142" name="Straight Connector 141"/>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43" name="TextBox 142"/>
                <p:cNvSpPr txBox="1"/>
                <p:nvPr/>
              </p:nvSpPr>
              <p:spPr>
                <a:xfrm>
                  <a:off x="3564304" y="2570187"/>
                  <a:ext cx="372533" cy="369332"/>
                </a:xfrm>
                <a:prstGeom prst="rect">
                  <a:avLst/>
                </a:prstGeom>
                <a:noFill/>
              </p:spPr>
              <p:txBody>
                <a:bodyPr wrap="square" rtlCol="0">
                  <a:spAutoFit/>
                </a:bodyPr>
                <a:lstStyle/>
                <a:p>
                  <a:r>
                    <a:rPr lang="en-US" b="1" dirty="0"/>
                    <a:t>1</a:t>
                  </a:r>
                  <a:endParaRPr lang="en-US" b="1" dirty="0"/>
                </a:p>
              </p:txBody>
            </p:sp>
          </p:grpSp>
          <p:sp>
            <p:nvSpPr>
              <p:cNvPr id="121" name="Oval 120"/>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122" name="Group 121"/>
              <p:cNvGrpSpPr/>
              <p:nvPr/>
            </p:nvGrpSpPr>
            <p:grpSpPr>
              <a:xfrm>
                <a:off x="3241605" y="5850240"/>
                <a:ext cx="372533" cy="665796"/>
                <a:chOff x="3360763" y="3244020"/>
                <a:chExt cx="372533" cy="665796"/>
              </a:xfrm>
            </p:grpSpPr>
            <p:sp>
              <p:nvSpPr>
                <p:cNvPr id="129" name="TextBox 128"/>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138" name="Straight Connector 137"/>
                <p:cNvCxnSpPr>
                  <a:stCxn id="121" idx="4"/>
                  <a:endCxn id="115"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123" name="Group 122"/>
              <p:cNvGrpSpPr/>
              <p:nvPr/>
            </p:nvGrpSpPr>
            <p:grpSpPr>
              <a:xfrm>
                <a:off x="3683394" y="6305700"/>
                <a:ext cx="861441" cy="379268"/>
                <a:chOff x="3802552" y="3699480"/>
                <a:chExt cx="861441" cy="379268"/>
              </a:xfrm>
            </p:grpSpPr>
            <p:sp>
              <p:nvSpPr>
                <p:cNvPr id="127" name="TextBox 126"/>
                <p:cNvSpPr txBox="1"/>
                <p:nvPr/>
              </p:nvSpPr>
              <p:spPr>
                <a:xfrm>
                  <a:off x="4021925" y="3699480"/>
                  <a:ext cx="372533" cy="369332"/>
                </a:xfrm>
                <a:prstGeom prst="rect">
                  <a:avLst/>
                </a:prstGeom>
                <a:noFill/>
              </p:spPr>
              <p:txBody>
                <a:bodyPr wrap="square" rtlCol="0">
                  <a:spAutoFit/>
                </a:bodyPr>
                <a:lstStyle/>
                <a:p>
                  <a:r>
                    <a:rPr lang="en-US" b="1" dirty="0"/>
                    <a:t>1</a:t>
                  </a:r>
                  <a:endParaRPr lang="en-US" b="1" dirty="0"/>
                </a:p>
              </p:txBody>
            </p:sp>
            <p:cxnSp>
              <p:nvCxnSpPr>
                <p:cNvPr id="128" name="Straight Connector 127"/>
                <p:cNvCxnSpPr>
                  <a:endCxn id="117"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124" name="Group 123"/>
              <p:cNvGrpSpPr/>
              <p:nvPr/>
            </p:nvGrpSpPr>
            <p:grpSpPr>
              <a:xfrm>
                <a:off x="3683394" y="5363355"/>
                <a:ext cx="850892" cy="369332"/>
                <a:chOff x="3802552" y="2757135"/>
                <a:chExt cx="850892" cy="369332"/>
              </a:xfrm>
            </p:grpSpPr>
            <p:sp>
              <p:nvSpPr>
                <p:cNvPr id="125" name="TextBox 124"/>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126" name="Straight Connector 125"/>
                <p:cNvCxnSpPr>
                  <a:stCxn id="121"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149" name="Straight Connector 148"/>
            <p:cNvCxnSpPr/>
            <p:nvPr/>
          </p:nvCxnSpPr>
          <p:spPr>
            <a:xfrm>
              <a:off x="5947845" y="2689206"/>
              <a:ext cx="512851" cy="327185"/>
            </a:xfrm>
            <a:prstGeom prst="line">
              <a:avLst/>
            </a:prstGeom>
            <a:ln w="57150" cmpd="sng">
              <a:solidFill>
                <a:srgbClr val="F731E4"/>
              </a:solidFill>
            </a:ln>
          </p:spPr>
          <p:style>
            <a:lnRef idx="2">
              <a:schemeClr val="accent1"/>
            </a:lnRef>
            <a:fillRef idx="0">
              <a:schemeClr val="accent1"/>
            </a:fillRef>
            <a:effectRef idx="1">
              <a:schemeClr val="accent1"/>
            </a:effectRef>
            <a:fontRef idx="minor">
              <a:schemeClr val="tx1"/>
            </a:fontRef>
          </p:style>
        </p:cxnSp>
        <p:sp>
          <p:nvSpPr>
            <p:cNvPr id="150" name="TextBox 149"/>
            <p:cNvSpPr txBox="1"/>
            <p:nvPr/>
          </p:nvSpPr>
          <p:spPr>
            <a:xfrm>
              <a:off x="6109789" y="2496065"/>
              <a:ext cx="372533" cy="369332"/>
            </a:xfrm>
            <a:prstGeom prst="rect">
              <a:avLst/>
            </a:prstGeom>
            <a:noFill/>
          </p:spPr>
          <p:txBody>
            <a:bodyPr wrap="square" rtlCol="0">
              <a:spAutoFit/>
            </a:bodyPr>
            <a:lstStyle/>
            <a:p>
              <a:r>
                <a:rPr lang="en-US" b="1" dirty="0"/>
                <a:t>2</a:t>
              </a:r>
              <a:endParaRPr lang="en-US" b="1" dirty="0"/>
            </a:p>
          </p:txBody>
        </p:sp>
      </p:grpSp>
      <p:grpSp>
        <p:nvGrpSpPr>
          <p:cNvPr id="52" name="Group 51"/>
          <p:cNvGrpSpPr/>
          <p:nvPr/>
        </p:nvGrpSpPr>
        <p:grpSpPr>
          <a:xfrm>
            <a:off x="6009237" y="3516453"/>
            <a:ext cx="3781074" cy="3128944"/>
            <a:chOff x="5921730" y="3227080"/>
            <a:chExt cx="3781074" cy="3128944"/>
          </a:xfrm>
        </p:grpSpPr>
        <p:grpSp>
          <p:nvGrpSpPr>
            <p:cNvPr id="160" name="Group 159"/>
            <p:cNvGrpSpPr/>
            <p:nvPr/>
          </p:nvGrpSpPr>
          <p:grpSpPr>
            <a:xfrm>
              <a:off x="5921730" y="3227080"/>
              <a:ext cx="3781074" cy="3128944"/>
              <a:chOff x="5921730" y="2385304"/>
              <a:chExt cx="3781074" cy="3128944"/>
            </a:xfrm>
          </p:grpSpPr>
          <p:grpSp>
            <p:nvGrpSpPr>
              <p:cNvPr id="154" name="Group 153"/>
              <p:cNvGrpSpPr/>
              <p:nvPr/>
            </p:nvGrpSpPr>
            <p:grpSpPr>
              <a:xfrm>
                <a:off x="5921730" y="2972015"/>
                <a:ext cx="3781074" cy="2542233"/>
                <a:chOff x="2218018" y="2897923"/>
                <a:chExt cx="3781074" cy="2542233"/>
              </a:xfrm>
            </p:grpSpPr>
            <p:sp>
              <p:nvSpPr>
                <p:cNvPr id="49" name="TextBox 48"/>
                <p:cNvSpPr txBox="1"/>
                <p:nvPr/>
              </p:nvSpPr>
              <p:spPr>
                <a:xfrm>
                  <a:off x="2898944" y="2897923"/>
                  <a:ext cx="3100148" cy="369332"/>
                </a:xfrm>
                <a:prstGeom prst="rect">
                  <a:avLst/>
                </a:prstGeom>
                <a:noFill/>
              </p:spPr>
              <p:txBody>
                <a:bodyPr wrap="square" rtlCol="0">
                  <a:spAutoFit/>
                </a:bodyPr>
                <a:lstStyle/>
                <a:p>
                  <a:r>
                    <a:rPr lang="en-US" b="1" dirty="0">
                      <a:solidFill>
                        <a:srgbClr val="FF6600"/>
                      </a:solidFill>
                    </a:rPr>
                    <a:t>Selection</a:t>
                  </a:r>
                  <a:endParaRPr lang="en-US" b="1" dirty="0">
                    <a:solidFill>
                      <a:srgbClr val="FF6600"/>
                    </a:solidFill>
                  </a:endParaRPr>
                </a:p>
              </p:txBody>
            </p:sp>
            <p:grpSp>
              <p:nvGrpSpPr>
                <p:cNvPr id="81" name="Group 80"/>
                <p:cNvGrpSpPr/>
                <p:nvPr/>
              </p:nvGrpSpPr>
              <p:grpSpPr>
                <a:xfrm>
                  <a:off x="2218018" y="3467594"/>
                  <a:ext cx="2769094" cy="1972562"/>
                  <a:chOff x="4988594" y="1510811"/>
                  <a:chExt cx="2769094" cy="1972562"/>
                </a:xfrm>
              </p:grpSpPr>
              <p:grpSp>
                <p:nvGrpSpPr>
                  <p:cNvPr id="82" name="Group 81"/>
                  <p:cNvGrpSpPr/>
                  <p:nvPr/>
                </p:nvGrpSpPr>
                <p:grpSpPr>
                  <a:xfrm>
                    <a:off x="4988594" y="1510811"/>
                    <a:ext cx="2769094" cy="1972562"/>
                    <a:chOff x="4988594" y="1510811"/>
                    <a:chExt cx="2769094" cy="1972562"/>
                  </a:xfrm>
                </p:grpSpPr>
                <p:grpSp>
                  <p:nvGrpSpPr>
                    <p:cNvPr id="89" name="Group 88"/>
                    <p:cNvGrpSpPr/>
                    <p:nvPr/>
                  </p:nvGrpSpPr>
                  <p:grpSpPr>
                    <a:xfrm>
                      <a:off x="5384374" y="1510811"/>
                      <a:ext cx="2373314" cy="1972562"/>
                      <a:chOff x="1289434" y="1888704"/>
                      <a:chExt cx="2373314" cy="1972562"/>
                    </a:xfrm>
                  </p:grpSpPr>
                  <p:grpSp>
                    <p:nvGrpSpPr>
                      <p:cNvPr id="94" name="Group 93"/>
                      <p:cNvGrpSpPr/>
                      <p:nvPr/>
                    </p:nvGrpSpPr>
                    <p:grpSpPr>
                      <a:xfrm>
                        <a:off x="1424902" y="1888704"/>
                        <a:ext cx="2237846" cy="1972562"/>
                        <a:chOff x="1336034" y="404108"/>
                        <a:chExt cx="4337988" cy="3274385"/>
                      </a:xfrm>
                    </p:grpSpPr>
                    <p:cxnSp>
                      <p:nvCxnSpPr>
                        <p:cNvPr id="104" name="Straight Connector 103"/>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05" name="Oval 104"/>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06" name="Oval 105"/>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107" name="Oval 106"/>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108" name="Oval 107"/>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09" name="Oval 108"/>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10" name="Oval 109"/>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cxnSp>
                    <p:nvCxnSpPr>
                      <p:cNvPr id="95" name="Straight Connector 94"/>
                      <p:cNvCxnSpPr/>
                      <p:nvPr/>
                    </p:nvCxnSpPr>
                    <p:spPr>
                      <a:xfrm>
                        <a:off x="2038068" y="2206695"/>
                        <a:ext cx="527553" cy="482178"/>
                      </a:xfrm>
                      <a:prstGeom prst="line">
                        <a:avLst/>
                      </a:prstGeom>
                      <a:ln w="5715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sp>
                    <p:nvSpPr>
                      <p:cNvPr id="96" name="TextBox 95"/>
                      <p:cNvSpPr txBox="1"/>
                      <p:nvPr/>
                    </p:nvSpPr>
                    <p:spPr>
                      <a:xfrm>
                        <a:off x="1578063" y="2193709"/>
                        <a:ext cx="372533" cy="369332"/>
                      </a:xfrm>
                      <a:prstGeom prst="rect">
                        <a:avLst/>
                      </a:prstGeom>
                      <a:noFill/>
                    </p:spPr>
                    <p:txBody>
                      <a:bodyPr wrap="square" rtlCol="0">
                        <a:spAutoFit/>
                      </a:bodyPr>
                      <a:lstStyle/>
                      <a:p>
                        <a:r>
                          <a:rPr lang="en-US" b="1" dirty="0"/>
                          <a:t>1</a:t>
                        </a:r>
                        <a:endParaRPr lang="en-US" b="1" dirty="0"/>
                      </a:p>
                    </p:txBody>
                  </p:sp>
                  <p:sp>
                    <p:nvSpPr>
                      <p:cNvPr id="97" name="TextBox 96"/>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8" name="TextBox 97"/>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99" name="TextBox 98"/>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00" name="TextBox 99"/>
                      <p:cNvSpPr txBox="1"/>
                      <p:nvPr/>
                    </p:nvSpPr>
                    <p:spPr>
                      <a:xfrm>
                        <a:off x="1950596" y="3323002"/>
                        <a:ext cx="372533" cy="369332"/>
                      </a:xfrm>
                      <a:prstGeom prst="rect">
                        <a:avLst/>
                      </a:prstGeom>
                      <a:noFill/>
                    </p:spPr>
                    <p:txBody>
                      <a:bodyPr wrap="square" rtlCol="0">
                        <a:spAutoFit/>
                      </a:bodyPr>
                      <a:lstStyle/>
                      <a:p>
                        <a:r>
                          <a:rPr lang="en-US" b="1" dirty="0"/>
                          <a:t>1</a:t>
                        </a:r>
                        <a:endParaRPr lang="en-US" b="1" dirty="0"/>
                      </a:p>
                    </p:txBody>
                  </p:sp>
                  <p:sp>
                    <p:nvSpPr>
                      <p:cNvPr id="101" name="TextBox 100"/>
                      <p:cNvSpPr txBox="1"/>
                      <p:nvPr/>
                    </p:nvSpPr>
                    <p:spPr>
                      <a:xfrm>
                        <a:off x="2300961" y="2988636"/>
                        <a:ext cx="372533" cy="369332"/>
                      </a:xfrm>
                      <a:prstGeom prst="rect">
                        <a:avLst/>
                      </a:prstGeom>
                      <a:noFill/>
                    </p:spPr>
                    <p:txBody>
                      <a:bodyPr wrap="square" rtlCol="0">
                        <a:spAutoFit/>
                      </a:bodyPr>
                      <a:lstStyle/>
                      <a:p>
                        <a:r>
                          <a:rPr lang="en-US" b="1" dirty="0"/>
                          <a:t>2</a:t>
                        </a:r>
                      </a:p>
                    </p:txBody>
                  </p:sp>
                  <p:sp>
                    <p:nvSpPr>
                      <p:cNvPr id="102" name="TextBox 101"/>
                      <p:cNvSpPr txBox="1"/>
                      <p:nvPr/>
                    </p:nvSpPr>
                    <p:spPr>
                      <a:xfrm>
                        <a:off x="2957846" y="2501462"/>
                        <a:ext cx="372533" cy="369332"/>
                      </a:xfrm>
                      <a:prstGeom prst="rect">
                        <a:avLst/>
                      </a:prstGeom>
                      <a:noFill/>
                    </p:spPr>
                    <p:txBody>
                      <a:bodyPr wrap="square" rtlCol="0">
                        <a:spAutoFit/>
                      </a:bodyPr>
                      <a:lstStyle/>
                      <a:p>
                        <a:r>
                          <a:rPr lang="en-US" b="1" dirty="0"/>
                          <a:t>2</a:t>
                        </a:r>
                      </a:p>
                    </p:txBody>
                  </p:sp>
                  <p:sp>
                    <p:nvSpPr>
                      <p:cNvPr id="103" name="TextBox 102"/>
                      <p:cNvSpPr txBox="1"/>
                      <p:nvPr/>
                    </p:nvSpPr>
                    <p:spPr>
                      <a:xfrm>
                        <a:off x="3012273" y="3370376"/>
                        <a:ext cx="372533" cy="369332"/>
                      </a:xfrm>
                      <a:prstGeom prst="rect">
                        <a:avLst/>
                      </a:prstGeom>
                      <a:noFill/>
                    </p:spPr>
                    <p:txBody>
                      <a:bodyPr wrap="square" rtlCol="0">
                        <a:spAutoFit/>
                      </a:bodyPr>
                      <a:lstStyle/>
                      <a:p>
                        <a:r>
                          <a:rPr lang="en-US" b="1" dirty="0"/>
                          <a:t>2</a:t>
                        </a:r>
                        <a:endParaRPr lang="en-US" b="1" dirty="0"/>
                      </a:p>
                    </p:txBody>
                  </p:sp>
                </p:grpSp>
                <p:cxnSp>
                  <p:nvCxnSpPr>
                    <p:cNvPr id="90" name="Curved Connector 89"/>
                    <p:cNvCxnSpPr>
                      <a:stCxn id="110" idx="6"/>
                      <a:endCxn id="109" idx="0"/>
                    </p:cNvCxnSpPr>
                    <p:nvPr/>
                  </p:nvCxnSpPr>
                  <p:spPr>
                    <a:xfrm>
                      <a:off x="6307377" y="1669807"/>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7107213" y="1691429"/>
                      <a:ext cx="372533" cy="369332"/>
                    </a:xfrm>
                    <a:prstGeom prst="rect">
                      <a:avLst/>
                    </a:prstGeom>
                    <a:noFill/>
                  </p:spPr>
                  <p:txBody>
                    <a:bodyPr wrap="square" rtlCol="0">
                      <a:spAutoFit/>
                    </a:bodyPr>
                    <a:lstStyle/>
                    <a:p>
                      <a:r>
                        <a:rPr lang="en-US" b="1" dirty="0"/>
                        <a:t>1</a:t>
                      </a:r>
                      <a:endParaRPr lang="en-US" b="1" dirty="0"/>
                    </a:p>
                  </p:txBody>
                </p:sp>
                <p:cxnSp>
                  <p:nvCxnSpPr>
                    <p:cNvPr id="92" name="Curved Connector 91"/>
                    <p:cNvCxnSpPr>
                      <a:stCxn id="110" idx="1"/>
                      <a:endCxn id="107" idx="2"/>
                    </p:cNvCxnSpPr>
                    <p:nvPr/>
                  </p:nvCxnSpPr>
                  <p:spPr>
                    <a:xfrm rot="16200000" flipH="1" flipV="1">
                      <a:off x="4904348" y="2172873"/>
                      <a:ext cx="1757061" cy="526074"/>
                    </a:xfrm>
                    <a:prstGeom prst="curvedConnector4">
                      <a:avLst>
                        <a:gd name="adj1" fmla="val -15661"/>
                        <a:gd name="adj2" fmla="val 143454"/>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3" name="TextBox 92"/>
                    <p:cNvSpPr txBox="1"/>
                    <p:nvPr/>
                  </p:nvSpPr>
                  <p:spPr>
                    <a:xfrm>
                      <a:off x="4988594" y="1890535"/>
                      <a:ext cx="372533" cy="369332"/>
                    </a:xfrm>
                    <a:prstGeom prst="rect">
                      <a:avLst/>
                    </a:prstGeom>
                    <a:noFill/>
                  </p:spPr>
                  <p:txBody>
                    <a:bodyPr wrap="square" rtlCol="0">
                      <a:spAutoFit/>
                    </a:bodyPr>
                    <a:lstStyle/>
                    <a:p>
                      <a:r>
                        <a:rPr lang="en-US" b="1" dirty="0"/>
                        <a:t>4</a:t>
                      </a:r>
                    </a:p>
                  </p:txBody>
                </p:sp>
              </p:grpSp>
              <p:cxnSp>
                <p:nvCxnSpPr>
                  <p:cNvPr id="83" name="Straight Connector 82"/>
                  <p:cNvCxnSpPr/>
                  <p:nvPr/>
                </p:nvCxnSpPr>
                <p:spPr>
                  <a:xfrm flipV="1">
                    <a:off x="5789021" y="2365133"/>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5712487" y="2519461"/>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5876656" y="3318854"/>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6764019" y="2519461"/>
                    <a:ext cx="0" cy="665796"/>
                  </a:xfrm>
                  <a:prstGeom prst="line">
                    <a:avLst/>
                  </a:prstGeom>
                  <a:ln w="57150" cmpd="sng">
                    <a:solidFill>
                      <a:srgbClr val="FD1CE8"/>
                    </a:solidFill>
                    <a:prstDash val="dot"/>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a:stCxn id="105" idx="5"/>
                    <a:endCxn id="109" idx="1"/>
                  </p:cNvCxnSpPr>
                  <p:nvPr/>
                </p:nvCxnSpPr>
                <p:spPr>
                  <a:xfrm>
                    <a:off x="6938516" y="2472892"/>
                    <a:ext cx="557711" cy="214758"/>
                  </a:xfrm>
                  <a:prstGeom prst="line">
                    <a:avLst/>
                  </a:prstGeom>
                  <a:ln w="76200" cmpd="sng">
                    <a:solidFill>
                      <a:srgbClr val="F82CF1"/>
                    </a:solidFill>
                    <a:prstDash val="solid"/>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a:stCxn id="108" idx="1"/>
                    <a:endCxn id="109" idx="2"/>
                  </p:cNvCxnSpPr>
                  <p:nvPr/>
                </p:nvCxnSpPr>
                <p:spPr>
                  <a:xfrm flipV="1">
                    <a:off x="6732464" y="2800077"/>
                    <a:ext cx="718903" cy="411873"/>
                  </a:xfrm>
                  <a:prstGeom prst="line">
                    <a:avLst/>
                  </a:prstGeom>
                  <a:ln w="3810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grpSp>
          </p:grpSp>
          <p:sp>
            <p:nvSpPr>
              <p:cNvPr id="111" name="Multiply 110"/>
              <p:cNvSpPr/>
              <p:nvPr/>
            </p:nvSpPr>
            <p:spPr>
              <a:xfrm>
                <a:off x="7330362" y="4091636"/>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6" name="Down Arrow 155"/>
              <p:cNvSpPr/>
              <p:nvPr/>
            </p:nvSpPr>
            <p:spPr>
              <a:xfrm>
                <a:off x="6690043" y="2385304"/>
                <a:ext cx="376101" cy="538264"/>
              </a:xfrm>
              <a:prstGeom prst="downArrow">
                <a:avLst/>
              </a:prstGeom>
              <a:solidFill>
                <a:srgbClr val="A53926"/>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3" name="Multiply 162"/>
            <p:cNvSpPr/>
            <p:nvPr/>
          </p:nvSpPr>
          <p:spPr>
            <a:xfrm>
              <a:off x="6500434" y="5551321"/>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3" name="Group 52"/>
          <p:cNvGrpSpPr/>
          <p:nvPr/>
        </p:nvGrpSpPr>
        <p:grpSpPr>
          <a:xfrm>
            <a:off x="3074607" y="4297385"/>
            <a:ext cx="3507810" cy="2408255"/>
            <a:chOff x="3045346" y="4426193"/>
            <a:chExt cx="3507810" cy="2408255"/>
          </a:xfrm>
        </p:grpSpPr>
        <p:grpSp>
          <p:nvGrpSpPr>
            <p:cNvPr id="161" name="Group 160"/>
            <p:cNvGrpSpPr/>
            <p:nvPr/>
          </p:nvGrpSpPr>
          <p:grpSpPr>
            <a:xfrm>
              <a:off x="3045346" y="4426193"/>
              <a:ext cx="3507810" cy="2408255"/>
              <a:chOff x="3045346" y="4145601"/>
              <a:chExt cx="3507810" cy="2408255"/>
            </a:xfrm>
          </p:grpSpPr>
          <p:grpSp>
            <p:nvGrpSpPr>
              <p:cNvPr id="155" name="Group 154"/>
              <p:cNvGrpSpPr/>
              <p:nvPr/>
            </p:nvGrpSpPr>
            <p:grpSpPr>
              <a:xfrm>
                <a:off x="3045346" y="4145601"/>
                <a:ext cx="3507810" cy="2408255"/>
                <a:chOff x="5799468" y="2977208"/>
                <a:chExt cx="3507810" cy="2408255"/>
              </a:xfrm>
            </p:grpSpPr>
            <p:sp>
              <p:nvSpPr>
                <p:cNvPr id="113" name="TextBox 112"/>
                <p:cNvSpPr txBox="1"/>
                <p:nvPr/>
              </p:nvSpPr>
              <p:spPr>
                <a:xfrm>
                  <a:off x="6207130" y="2977208"/>
                  <a:ext cx="3100148" cy="369332"/>
                </a:xfrm>
                <a:prstGeom prst="rect">
                  <a:avLst/>
                </a:prstGeom>
                <a:noFill/>
              </p:spPr>
              <p:txBody>
                <a:bodyPr wrap="square" rtlCol="0">
                  <a:spAutoFit/>
                </a:bodyPr>
                <a:lstStyle/>
                <a:p>
                  <a:r>
                    <a:rPr lang="en-US" b="1" dirty="0">
                      <a:solidFill>
                        <a:srgbClr val="FF6600"/>
                      </a:solidFill>
                    </a:rPr>
                    <a:t>Updating</a:t>
                  </a:r>
                  <a:endParaRPr lang="en-US" b="1" dirty="0">
                    <a:solidFill>
                      <a:srgbClr val="FF6600"/>
                    </a:solidFill>
                  </a:endParaRPr>
                </a:p>
              </p:txBody>
            </p:sp>
            <p:grpSp>
              <p:nvGrpSpPr>
                <p:cNvPr id="130" name="Group 129"/>
                <p:cNvGrpSpPr/>
                <p:nvPr/>
              </p:nvGrpSpPr>
              <p:grpSpPr>
                <a:xfrm>
                  <a:off x="5799468" y="3412901"/>
                  <a:ext cx="2237846" cy="1972562"/>
                  <a:chOff x="3377073" y="4871402"/>
                  <a:chExt cx="2237846" cy="1972562"/>
                </a:xfrm>
              </p:grpSpPr>
              <p:sp>
                <p:nvSpPr>
                  <p:cNvPr id="131" name="Oval 130"/>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32" name="Oval 131"/>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133" name="Oval 132"/>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34" name="Oval 133"/>
                  <p:cNvSpPr/>
                  <p:nvPr/>
                </p:nvSpPr>
                <p:spPr>
                  <a:xfrm>
                    <a:off x="5308598" y="606765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35" name="Oval 134"/>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sp>
                <p:nvSpPr>
                  <p:cNvPr id="136" name="Oval 135"/>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139" name="Group 138"/>
                  <p:cNvGrpSpPr/>
                  <p:nvPr/>
                </p:nvGrpSpPr>
                <p:grpSpPr>
                  <a:xfrm>
                    <a:off x="3683394" y="5363355"/>
                    <a:ext cx="850892" cy="369332"/>
                    <a:chOff x="3802552" y="2757135"/>
                    <a:chExt cx="850892" cy="369332"/>
                  </a:xfrm>
                </p:grpSpPr>
                <p:sp>
                  <p:nvSpPr>
                    <p:cNvPr id="140" name="TextBox 139"/>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141" name="Straight Connector 140"/>
                    <p:cNvCxnSpPr>
                      <a:stCxn id="136"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146" name="Curved Connector 145"/>
                <p:cNvCxnSpPr/>
                <p:nvPr/>
              </p:nvCxnSpPr>
              <p:spPr>
                <a:xfrm>
                  <a:off x="6587003" y="3599176"/>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147" name="TextBox 146"/>
                <p:cNvSpPr txBox="1"/>
                <p:nvPr/>
              </p:nvSpPr>
              <p:spPr>
                <a:xfrm>
                  <a:off x="7263453" y="3514162"/>
                  <a:ext cx="372533" cy="369332"/>
                </a:xfrm>
                <a:prstGeom prst="rect">
                  <a:avLst/>
                </a:prstGeom>
                <a:noFill/>
              </p:spPr>
              <p:txBody>
                <a:bodyPr wrap="square" rtlCol="0">
                  <a:spAutoFit/>
                </a:bodyPr>
                <a:lstStyle/>
                <a:p>
                  <a:r>
                    <a:rPr lang="en-US" b="1" dirty="0"/>
                    <a:t>1</a:t>
                  </a:r>
                  <a:endParaRPr lang="en-US" b="1" dirty="0"/>
                </a:p>
              </p:txBody>
            </p:sp>
            <p:cxnSp>
              <p:nvCxnSpPr>
                <p:cNvPr id="148" name="Straight Connector 147"/>
                <p:cNvCxnSpPr>
                  <a:stCxn id="136" idx="7"/>
                  <a:endCxn id="135" idx="3"/>
                </p:cNvCxnSpPr>
                <p:nvPr/>
              </p:nvCxnSpPr>
              <p:spPr>
                <a:xfrm flipV="1">
                  <a:off x="6060929" y="3684323"/>
                  <a:ext cx="264613" cy="435993"/>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51" name="TextBox 150"/>
                <p:cNvSpPr txBox="1"/>
                <p:nvPr/>
              </p:nvSpPr>
              <p:spPr>
                <a:xfrm>
                  <a:off x="5921730" y="3566159"/>
                  <a:ext cx="372533" cy="369332"/>
                </a:xfrm>
                <a:prstGeom prst="rect">
                  <a:avLst/>
                </a:prstGeom>
                <a:noFill/>
              </p:spPr>
              <p:txBody>
                <a:bodyPr wrap="square" rtlCol="0">
                  <a:spAutoFit/>
                </a:bodyPr>
                <a:lstStyle/>
                <a:p>
                  <a:r>
                    <a:rPr lang="en-US" b="1" dirty="0"/>
                    <a:t>1</a:t>
                  </a:r>
                  <a:endParaRPr lang="en-US" b="1" dirty="0"/>
                </a:p>
              </p:txBody>
            </p:sp>
          </p:grpSp>
          <p:sp>
            <p:nvSpPr>
              <p:cNvPr id="157" name="Right Arrow 156"/>
              <p:cNvSpPr/>
              <p:nvPr/>
            </p:nvSpPr>
            <p:spPr>
              <a:xfrm rot="10551281">
                <a:off x="5345636" y="4785036"/>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 name="Straight Connector 2"/>
            <p:cNvCxnSpPr>
              <a:stCxn id="133" idx="7"/>
              <a:endCxn id="134" idx="3"/>
            </p:cNvCxnSpPr>
            <p:nvPr/>
          </p:nvCxnSpPr>
          <p:spPr>
            <a:xfrm flipV="1">
              <a:off x="4474569" y="6329559"/>
              <a:ext cx="547162" cy="233466"/>
            </a:xfrm>
            <a:prstGeom prst="line">
              <a:avLst/>
            </a:prstGeom>
            <a:ln w="76200" cmpd="sng">
              <a:solidFill>
                <a:srgbClr val="660066"/>
              </a:solidFill>
            </a:ln>
          </p:spPr>
          <p:style>
            <a:lnRef idx="2">
              <a:schemeClr val="accent1"/>
            </a:lnRef>
            <a:fillRef idx="0">
              <a:schemeClr val="accent1"/>
            </a:fillRef>
            <a:effectRef idx="1">
              <a:schemeClr val="accent1"/>
            </a:effectRef>
            <a:fontRef idx="minor">
              <a:schemeClr val="tx1"/>
            </a:fontRef>
          </p:style>
        </p:cxnSp>
        <p:sp>
          <p:nvSpPr>
            <p:cNvPr id="164" name="TextBox 163"/>
            <p:cNvSpPr txBox="1"/>
            <p:nvPr/>
          </p:nvSpPr>
          <p:spPr>
            <a:xfrm>
              <a:off x="4704444" y="6345289"/>
              <a:ext cx="372533" cy="369332"/>
            </a:xfrm>
            <a:prstGeom prst="rect">
              <a:avLst/>
            </a:prstGeom>
            <a:noFill/>
          </p:spPr>
          <p:txBody>
            <a:bodyPr wrap="square" rtlCol="0">
              <a:spAutoFit/>
            </a:bodyPr>
            <a:lstStyle/>
            <a:p>
              <a:r>
                <a:rPr lang="en-US" b="1" dirty="0"/>
                <a:t>2</a:t>
              </a:r>
              <a:endParaRPr lang="en-US" b="1" dirty="0"/>
            </a:p>
          </p:txBody>
        </p:sp>
        <p:cxnSp>
          <p:nvCxnSpPr>
            <p:cNvPr id="165" name="Straight Connector 164"/>
            <p:cNvCxnSpPr/>
            <p:nvPr/>
          </p:nvCxnSpPr>
          <p:spPr>
            <a:xfrm>
              <a:off x="3333372" y="6714621"/>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66" name="TextBox 165"/>
            <p:cNvSpPr txBox="1"/>
            <p:nvPr/>
          </p:nvSpPr>
          <p:spPr>
            <a:xfrm>
              <a:off x="3540141" y="6396108"/>
              <a:ext cx="372533" cy="369332"/>
            </a:xfrm>
            <a:prstGeom prst="rect">
              <a:avLst/>
            </a:prstGeom>
            <a:noFill/>
          </p:spPr>
          <p:txBody>
            <a:bodyPr wrap="square" rtlCol="0">
              <a:spAutoFit/>
            </a:bodyPr>
            <a:lstStyle/>
            <a:p>
              <a:r>
                <a:rPr lang="en-US" b="1" dirty="0"/>
                <a:t>1</a:t>
              </a:r>
              <a:endParaRPr lang="en-US" b="1" dirty="0"/>
            </a:p>
          </p:txBody>
        </p:sp>
      </p:grpSp>
      <p:sp>
        <p:nvSpPr>
          <p:cNvPr id="2" name="Date Placeholder 1"/>
          <p:cNvSpPr>
            <a:spLocks noGrp="1"/>
          </p:cNvSpPr>
          <p:nvPr>
            <p:ph type="dt" sz="half" idx="10"/>
          </p:nvPr>
        </p:nvSpPr>
        <p:spPr/>
        <p:txBody>
          <a:bodyPr/>
          <a:lstStyle/>
          <a:p>
            <a:fld id="{B399108C-8C98-46C9-AA9D-ADC76AEA8C79}" type="datetime1">
              <a:rPr lang="en-US" smtClean="0"/>
              <a:t>3/17/2019</a:t>
            </a:fld>
            <a:endParaRPr lang="en-US" dirty="0"/>
          </a:p>
        </p:txBody>
      </p:sp>
      <p:sp>
        <p:nvSpPr>
          <p:cNvPr id="25" name="Slide Number Placeholder 24"/>
          <p:cNvSpPr>
            <a:spLocks noGrp="1"/>
          </p:cNvSpPr>
          <p:nvPr>
            <p:ph type="sldNum" sz="quarter" idx="12"/>
          </p:nvPr>
        </p:nvSpPr>
        <p:spPr/>
        <p:txBody>
          <a:bodyPr/>
          <a:lstStyle/>
          <a:p>
            <a:fld id="{D45BF2F6-C993-483E-8E64-9AEDD62969A1}" type="slidenum">
              <a:rPr lang="en-US" smtClean="0"/>
              <a:pPr/>
              <a:t>17</a:t>
            </a:fld>
            <a:endParaRPr lang="en-US" dirty="0"/>
          </a:p>
        </p:txBody>
      </p:sp>
    </p:spTree>
    <p:extLst>
      <p:ext uri="{BB962C8B-B14F-4D97-AF65-F5344CB8AC3E}">
        <p14:creationId xmlns:p14="http://schemas.microsoft.com/office/powerpoint/2010/main" val="1443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08D1C-02E0-402F-B0BB-7B5B31721728}"/>
              </a:ext>
            </a:extLst>
          </p:cNvPr>
          <p:cNvSpPr>
            <a:spLocks noGrp="1"/>
          </p:cNvSpPr>
          <p:nvPr>
            <p:ph type="title"/>
          </p:nvPr>
        </p:nvSpPr>
        <p:spPr/>
        <p:txBody>
          <a:bodyPr/>
          <a:lstStyle/>
          <a:p>
            <a:r>
              <a:rPr lang="en-US" dirty="0"/>
              <a:t>Shared-memory parallelization</a:t>
            </a:r>
          </a:p>
        </p:txBody>
      </p:sp>
      <p:sp>
        <p:nvSpPr>
          <p:cNvPr id="3" name="Content Placeholder 2">
            <a:extLst>
              <a:ext uri="{FF2B5EF4-FFF2-40B4-BE49-F238E27FC236}">
                <a16:creationId xmlns:a16="http://schemas.microsoft.com/office/drawing/2014/main" id="{D8CF06E1-30D9-4A52-9FA4-8A49124723DB}"/>
              </a:ext>
            </a:extLst>
          </p:cNvPr>
          <p:cNvSpPr>
            <a:spLocks noGrp="1"/>
          </p:cNvSpPr>
          <p:nvPr>
            <p:ph idx="1"/>
          </p:nvPr>
        </p:nvSpPr>
        <p:spPr/>
        <p:txBody>
          <a:bodyPr>
            <a:normAutofit lnSpcReduction="10000"/>
          </a:bodyPr>
          <a:lstStyle/>
          <a:p>
            <a:r>
              <a:rPr lang="en-US" dirty="0">
                <a:latin typeface="Comic Sans MS" panose="030F0702030302020204" pitchFamily="66" charset="0"/>
              </a:rPr>
              <a:t>The Selection step is easy to implement and shows good load balance</a:t>
            </a:r>
          </a:p>
          <a:p>
            <a:endParaRPr lang="en-US" dirty="0">
              <a:latin typeface="Comic Sans MS" panose="030F0702030302020204" pitchFamily="66" charset="0"/>
            </a:endParaRPr>
          </a:p>
          <a:p>
            <a:r>
              <a:rPr lang="en-US" dirty="0">
                <a:latin typeface="Comic Sans MS" panose="030F0702030302020204" pitchFamily="66" charset="0"/>
              </a:rPr>
              <a:t>The parallel performance of the Updating step is dependent on the number of affected vertices and the size of the subgraphs they alter. Vertex degree distributions can cause further load imbalance.</a:t>
            </a:r>
          </a:p>
          <a:p>
            <a:endParaRPr lang="en-US" dirty="0">
              <a:latin typeface="Comic Sans MS" panose="030F0702030302020204" pitchFamily="66" charset="0"/>
            </a:endParaRPr>
          </a:p>
          <a:p>
            <a:r>
              <a:rPr lang="en-US" dirty="0">
                <a:latin typeface="Comic Sans MS" panose="030F0702030302020204" pitchFamily="66" charset="0"/>
              </a:rPr>
              <a:t>Asynchronous updates: can process longer paths instead of just neighbors. Reduce number of synchronization steps.</a:t>
            </a:r>
          </a:p>
        </p:txBody>
      </p:sp>
      <p:sp>
        <p:nvSpPr>
          <p:cNvPr id="5" name="Date Placeholder 4"/>
          <p:cNvSpPr>
            <a:spLocks noGrp="1"/>
          </p:cNvSpPr>
          <p:nvPr>
            <p:ph type="dt" sz="half" idx="10"/>
          </p:nvPr>
        </p:nvSpPr>
        <p:spPr/>
        <p:txBody>
          <a:bodyPr/>
          <a:lstStyle/>
          <a:p>
            <a:fld id="{EF5228DC-C25B-4F84-A085-C77D69A781C1}"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18</a:t>
            </a:fld>
            <a:endParaRPr lang="en-US" dirty="0"/>
          </a:p>
        </p:txBody>
      </p:sp>
    </p:spTree>
    <p:extLst>
      <p:ext uri="{BB962C8B-B14F-4D97-AF65-F5344CB8AC3E}">
        <p14:creationId xmlns:p14="http://schemas.microsoft.com/office/powerpoint/2010/main" val="3274821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7EE23-5001-4CA3-8099-C9818D2C50E1}"/>
              </a:ext>
            </a:extLst>
          </p:cNvPr>
          <p:cNvSpPr>
            <a:spLocks noGrp="1"/>
          </p:cNvSpPr>
          <p:nvPr>
            <p:ph type="title"/>
          </p:nvPr>
        </p:nvSpPr>
        <p:spPr/>
        <p:txBody>
          <a:bodyPr/>
          <a:lstStyle/>
          <a:p>
            <a:r>
              <a:rPr lang="en-US" dirty="0"/>
              <a:t>Empirical results</a:t>
            </a:r>
          </a:p>
        </p:txBody>
      </p:sp>
      <p:sp>
        <p:nvSpPr>
          <p:cNvPr id="3" name="Content Placeholder 2">
            <a:extLst>
              <a:ext uri="{FF2B5EF4-FFF2-40B4-BE49-F238E27FC236}">
                <a16:creationId xmlns:a16="http://schemas.microsoft.com/office/drawing/2014/main" id="{7D9A4BDC-CEF8-4937-993E-31987AED5C04}"/>
              </a:ext>
            </a:extLst>
          </p:cNvPr>
          <p:cNvSpPr>
            <a:spLocks noGrp="1"/>
          </p:cNvSpPr>
          <p:nvPr>
            <p:ph idx="1"/>
          </p:nvPr>
        </p:nvSpPr>
        <p:spPr/>
        <p:txBody>
          <a:bodyPr>
            <a:normAutofit lnSpcReduction="10000"/>
          </a:bodyPr>
          <a:lstStyle/>
          <a:p>
            <a:r>
              <a:rPr lang="en-US" dirty="0">
                <a:latin typeface="Comic Sans MS" panose="030F0702030302020204" pitchFamily="66" charset="0"/>
              </a:rPr>
              <a:t>Results on a 36-core Intel Haswell system with 256 GB memory</a:t>
            </a:r>
          </a:p>
          <a:p>
            <a:endParaRPr lang="en-US" dirty="0">
              <a:latin typeface="Comic Sans MS" panose="030F0702030302020204" pitchFamily="66" charset="0"/>
            </a:endParaRPr>
          </a:p>
          <a:p>
            <a:r>
              <a:rPr lang="en-US" dirty="0">
                <a:latin typeface="Comic Sans MS" panose="030F0702030302020204" pitchFamily="66" charset="0"/>
              </a:rPr>
              <a:t>OpenMP implementation</a:t>
            </a:r>
          </a:p>
          <a:p>
            <a:endParaRPr lang="en-US" dirty="0">
              <a:latin typeface="Comic Sans MS" panose="030F0702030302020204" pitchFamily="66" charset="0"/>
            </a:endParaRPr>
          </a:p>
          <a:p>
            <a:r>
              <a:rPr lang="en-US" dirty="0">
                <a:latin typeface="Comic Sans MS" panose="030F0702030302020204" pitchFamily="66" charset="0"/>
              </a:rPr>
              <a:t>Comparison to SSSP implementation in Galois v2.2.1</a:t>
            </a:r>
          </a:p>
          <a:p>
            <a:endParaRPr lang="en-US" dirty="0">
              <a:latin typeface="Comic Sans MS" panose="030F0702030302020204" pitchFamily="66" charset="0"/>
            </a:endParaRPr>
          </a:p>
          <a:p>
            <a:r>
              <a:rPr lang="en-US" dirty="0">
                <a:latin typeface="Comic Sans MS" panose="030F0702030302020204" pitchFamily="66" charset="0"/>
              </a:rPr>
              <a:t>Synthetic RMAT-G (skewed degree distribution) and RMAT-ER (normal degree distribution) graphs, three real-world graphs from SNAP</a:t>
            </a:r>
          </a:p>
        </p:txBody>
      </p:sp>
      <p:sp>
        <p:nvSpPr>
          <p:cNvPr id="5" name="Date Placeholder 4"/>
          <p:cNvSpPr>
            <a:spLocks noGrp="1"/>
          </p:cNvSpPr>
          <p:nvPr>
            <p:ph type="dt" sz="half" idx="10"/>
          </p:nvPr>
        </p:nvSpPr>
        <p:spPr/>
        <p:txBody>
          <a:bodyPr/>
          <a:lstStyle/>
          <a:p>
            <a:fld id="{446C5D7F-DF03-4BC8-8078-0AF5227565FF}"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19</a:t>
            </a:fld>
            <a:endParaRPr lang="en-US" dirty="0"/>
          </a:p>
        </p:txBody>
      </p:sp>
    </p:spTree>
    <p:extLst>
      <p:ext uri="{BB962C8B-B14F-4D97-AF65-F5344CB8AC3E}">
        <p14:creationId xmlns:p14="http://schemas.microsoft.com/office/powerpoint/2010/main" val="13409325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Networks</a:t>
            </a:r>
            <a:endParaRPr lang="en-US" dirty="0">
              <a:latin typeface="Comic Sans MS"/>
              <a:cs typeface="Comic Sans MS"/>
            </a:endParaRPr>
          </a:p>
        </p:txBody>
      </p:sp>
      <p:sp>
        <p:nvSpPr>
          <p:cNvPr id="3" name="Content Placeholder 2"/>
          <p:cNvSpPr>
            <a:spLocks noGrp="1"/>
          </p:cNvSpPr>
          <p:nvPr>
            <p:ph idx="1"/>
          </p:nvPr>
        </p:nvSpPr>
        <p:spPr/>
        <p:txBody>
          <a:bodyPr/>
          <a:lstStyle/>
          <a:p>
            <a:r>
              <a:rPr lang="en-US" dirty="0" smtClean="0">
                <a:latin typeface="Comic Sans MS" panose="030F0702030302020204" pitchFamily="66" charset="0"/>
                <a:cs typeface="Comic Sans MS"/>
              </a:rPr>
              <a:t>Networks (graphs) are used to model interaction among entities</a:t>
            </a:r>
            <a:endParaRPr lang="en-US" dirty="0">
              <a:latin typeface="Comic Sans MS" panose="030F0702030302020204" pitchFamily="66" charset="0"/>
              <a:cs typeface="Comic Sans MS"/>
            </a:endParaRPr>
          </a:p>
        </p:txBody>
      </p:sp>
      <p:pic>
        <p:nvPicPr>
          <p:cNvPr id="4" name="Picture 3"/>
          <p:cNvPicPr>
            <a:picLocks noChangeAspect="1"/>
          </p:cNvPicPr>
          <p:nvPr/>
        </p:nvPicPr>
        <p:blipFill>
          <a:blip r:embed="rId2"/>
          <a:stretch>
            <a:fillRect/>
          </a:stretch>
        </p:blipFill>
        <p:spPr>
          <a:xfrm>
            <a:off x="695622" y="2854035"/>
            <a:ext cx="3028355" cy="2817091"/>
          </a:xfrm>
          <a:prstGeom prst="rect">
            <a:avLst/>
          </a:prstGeom>
        </p:spPr>
      </p:pic>
      <p:pic>
        <p:nvPicPr>
          <p:cNvPr id="5" name="Picture 4"/>
          <p:cNvPicPr>
            <a:picLocks noChangeAspect="1"/>
          </p:cNvPicPr>
          <p:nvPr/>
        </p:nvPicPr>
        <p:blipFill>
          <a:blip r:embed="rId3"/>
          <a:stretch>
            <a:fillRect/>
          </a:stretch>
        </p:blipFill>
        <p:spPr>
          <a:xfrm>
            <a:off x="4090597" y="2854035"/>
            <a:ext cx="3409330" cy="2817091"/>
          </a:xfrm>
          <a:prstGeom prst="rect">
            <a:avLst/>
          </a:prstGeom>
        </p:spPr>
      </p:pic>
      <p:pic>
        <p:nvPicPr>
          <p:cNvPr id="6" name="Picture 5"/>
          <p:cNvPicPr>
            <a:picLocks noChangeAspect="1"/>
          </p:cNvPicPr>
          <p:nvPr/>
        </p:nvPicPr>
        <p:blipFill>
          <a:blip r:embed="rId4"/>
          <a:stretch>
            <a:fillRect/>
          </a:stretch>
        </p:blipFill>
        <p:spPr>
          <a:xfrm>
            <a:off x="7878630" y="2854035"/>
            <a:ext cx="3297370" cy="2817091"/>
          </a:xfrm>
          <a:prstGeom prst="rect">
            <a:avLst/>
          </a:prstGeom>
        </p:spPr>
      </p:pic>
      <p:sp>
        <p:nvSpPr>
          <p:cNvPr id="8" name="Date Placeholder 7"/>
          <p:cNvSpPr>
            <a:spLocks noGrp="1"/>
          </p:cNvSpPr>
          <p:nvPr>
            <p:ph type="dt" sz="half" idx="10"/>
          </p:nvPr>
        </p:nvSpPr>
        <p:spPr/>
        <p:txBody>
          <a:bodyPr/>
          <a:lstStyle/>
          <a:p>
            <a:fld id="{41F6A1F3-BBD3-4A4B-98AD-D2D41D9A2BE1}" type="datetime1">
              <a:rPr lang="en-US" smtClean="0"/>
              <a:t>3/17/2019</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2</a:t>
            </a:fld>
            <a:endParaRPr lang="en-US" dirty="0"/>
          </a:p>
        </p:txBody>
      </p:sp>
    </p:spTree>
    <p:extLst>
      <p:ext uri="{BB962C8B-B14F-4D97-AF65-F5344CB8AC3E}">
        <p14:creationId xmlns:p14="http://schemas.microsoft.com/office/powerpoint/2010/main" val="1976763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24_MST_scaling_1_.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0174" y="4282390"/>
            <a:ext cx="4523459" cy="2584834"/>
          </a:xfrm>
          <a:prstGeom prst="rect">
            <a:avLst/>
          </a:prstGeom>
        </p:spPr>
      </p:pic>
      <p:pic>
        <p:nvPicPr>
          <p:cNvPr id="7" name="Picture 6" descr="RMAT24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4736" y="1196218"/>
            <a:ext cx="3898290" cy="2923718"/>
          </a:xfrm>
          <a:prstGeom prst="rect">
            <a:avLst/>
          </a:prstGeom>
        </p:spPr>
      </p:pic>
      <p:pic>
        <p:nvPicPr>
          <p:cNvPr id="8" name="Picture 7" descr="RMAT24G.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1630" y="1270058"/>
            <a:ext cx="4119782" cy="2776039"/>
          </a:xfrm>
          <a:prstGeom prst="rect">
            <a:avLst/>
          </a:prstGeom>
        </p:spPr>
      </p:pic>
      <p:pic>
        <p:nvPicPr>
          <p:cNvPr id="9" name="Picture 8" descr="24_MST_parallel_eff.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66862" y="4027416"/>
            <a:ext cx="5124732" cy="2928418"/>
          </a:xfrm>
          <a:prstGeom prst="rect">
            <a:avLst/>
          </a:prstGeom>
        </p:spPr>
      </p:pic>
      <p:sp>
        <p:nvSpPr>
          <p:cNvPr id="10" name="Title 1"/>
          <p:cNvSpPr>
            <a:spLocks noGrp="1"/>
          </p:cNvSpPr>
          <p:nvPr>
            <p:ph type="title"/>
          </p:nvPr>
        </p:nvSpPr>
        <p:spPr>
          <a:xfrm>
            <a:off x="1936648" y="0"/>
            <a:ext cx="8229600" cy="990600"/>
          </a:xfrm>
        </p:spPr>
        <p:txBody>
          <a:bodyPr/>
          <a:lstStyle/>
          <a:p>
            <a:r>
              <a:rPr lang="en-US" dirty="0" smtClean="0">
                <a:latin typeface="Comic Sans MS"/>
                <a:cs typeface="Comic Sans MS"/>
              </a:rPr>
              <a:t>Updating MST</a:t>
            </a:r>
            <a:endParaRPr lang="en-US" dirty="0">
              <a:latin typeface="Comic Sans MS"/>
              <a:cs typeface="Comic Sans MS"/>
            </a:endParaRPr>
          </a:p>
        </p:txBody>
      </p:sp>
      <p:sp>
        <p:nvSpPr>
          <p:cNvPr id="2" name="Date Placeholder 1"/>
          <p:cNvSpPr>
            <a:spLocks noGrp="1"/>
          </p:cNvSpPr>
          <p:nvPr>
            <p:ph type="dt" sz="half" idx="10"/>
          </p:nvPr>
        </p:nvSpPr>
        <p:spPr/>
        <p:txBody>
          <a:bodyPr/>
          <a:lstStyle/>
          <a:p>
            <a:fld id="{7B492413-7583-4A55-9A10-362A3949E106}" type="datetime1">
              <a:rPr lang="en-US" smtClean="0"/>
              <a:t>3/17/2019</a:t>
            </a:fld>
            <a:endParaRPr lang="en-US" dirty="0"/>
          </a:p>
        </p:txBody>
      </p:sp>
      <p:sp>
        <p:nvSpPr>
          <p:cNvPr id="3" name="Slide Number Placeholder 2"/>
          <p:cNvSpPr>
            <a:spLocks noGrp="1"/>
          </p:cNvSpPr>
          <p:nvPr>
            <p:ph type="sldNum" sz="quarter" idx="12"/>
          </p:nvPr>
        </p:nvSpPr>
        <p:spPr/>
        <p:txBody>
          <a:bodyPr/>
          <a:lstStyle/>
          <a:p>
            <a:fld id="{D45BF2F6-C993-483E-8E64-9AEDD62969A1}" type="slidenum">
              <a:rPr lang="en-US" smtClean="0"/>
              <a:pPr/>
              <a:t>20</a:t>
            </a:fld>
            <a:endParaRPr lang="en-US" dirty="0"/>
          </a:p>
        </p:txBody>
      </p:sp>
      <p:sp>
        <p:nvSpPr>
          <p:cNvPr id="5" name="Isosceles Triangle 4"/>
          <p:cNvSpPr/>
          <p:nvPr/>
        </p:nvSpPr>
        <p:spPr>
          <a:xfrm>
            <a:off x="4157172" y="2139667"/>
            <a:ext cx="212437" cy="189345"/>
          </a:xfrm>
          <a:prstGeom prst="triangl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12" name="TextBox 11"/>
          <p:cNvSpPr txBox="1"/>
          <p:nvPr/>
        </p:nvSpPr>
        <p:spPr>
          <a:xfrm>
            <a:off x="4369609" y="1779823"/>
            <a:ext cx="875677" cy="646331"/>
          </a:xfrm>
          <a:prstGeom prst="rect">
            <a:avLst/>
          </a:prstGeom>
          <a:noFill/>
        </p:spPr>
        <p:txBody>
          <a:bodyPr wrap="square" rtlCol="0">
            <a:spAutoFit/>
          </a:bodyPr>
          <a:lstStyle/>
          <a:p>
            <a:r>
              <a:rPr lang="en-US" dirty="0" smtClean="0"/>
              <a:t>       =100%</a:t>
            </a:r>
            <a:endParaRPr lang="en-US" dirty="0"/>
          </a:p>
        </p:txBody>
      </p:sp>
      <p:sp>
        <p:nvSpPr>
          <p:cNvPr id="13" name="Rectangle 12"/>
          <p:cNvSpPr/>
          <p:nvPr/>
        </p:nvSpPr>
        <p:spPr>
          <a:xfrm>
            <a:off x="4157172" y="2426154"/>
            <a:ext cx="212437" cy="23192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14" name="Rectangle 13"/>
          <p:cNvSpPr/>
          <p:nvPr/>
        </p:nvSpPr>
        <p:spPr>
          <a:xfrm>
            <a:off x="4369609" y="2357449"/>
            <a:ext cx="708848" cy="369332"/>
          </a:xfrm>
          <a:prstGeom prst="rect">
            <a:avLst/>
          </a:prstGeom>
        </p:spPr>
        <p:txBody>
          <a:bodyPr wrap="none">
            <a:spAutoFit/>
          </a:bodyPr>
          <a:lstStyle/>
          <a:p>
            <a:r>
              <a:rPr lang="en-US" dirty="0" smtClean="0"/>
              <a:t>=75%</a:t>
            </a:r>
            <a:endParaRPr lang="en-US" dirty="0"/>
          </a:p>
        </p:txBody>
      </p:sp>
      <p:sp>
        <p:nvSpPr>
          <p:cNvPr id="15" name="Isosceles Triangle 14"/>
          <p:cNvSpPr/>
          <p:nvPr/>
        </p:nvSpPr>
        <p:spPr>
          <a:xfrm>
            <a:off x="4148726" y="2742953"/>
            <a:ext cx="212437" cy="18934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6" name="Rectangle 15"/>
          <p:cNvSpPr/>
          <p:nvPr/>
        </p:nvSpPr>
        <p:spPr>
          <a:xfrm>
            <a:off x="4374651" y="2658077"/>
            <a:ext cx="734496" cy="369332"/>
          </a:xfrm>
          <a:prstGeom prst="rect">
            <a:avLst/>
          </a:prstGeom>
        </p:spPr>
        <p:txBody>
          <a:bodyPr wrap="none">
            <a:spAutoFit/>
          </a:bodyPr>
          <a:lstStyle/>
          <a:p>
            <a:r>
              <a:rPr lang="en-US" dirty="0" smtClean="0"/>
              <a:t>=50%</a:t>
            </a:r>
            <a:endParaRPr lang="en-US" dirty="0"/>
          </a:p>
        </p:txBody>
      </p:sp>
      <p:sp>
        <p:nvSpPr>
          <p:cNvPr id="17" name="Isosceles Triangle 16"/>
          <p:cNvSpPr/>
          <p:nvPr/>
        </p:nvSpPr>
        <p:spPr>
          <a:xfrm>
            <a:off x="7405186" y="1430672"/>
            <a:ext cx="212437" cy="189345"/>
          </a:xfrm>
          <a:prstGeom prst="triangl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18" name="TextBox 17"/>
          <p:cNvSpPr txBox="1"/>
          <p:nvPr/>
        </p:nvSpPr>
        <p:spPr>
          <a:xfrm>
            <a:off x="7617623" y="1070828"/>
            <a:ext cx="875677" cy="646331"/>
          </a:xfrm>
          <a:prstGeom prst="rect">
            <a:avLst/>
          </a:prstGeom>
          <a:noFill/>
        </p:spPr>
        <p:txBody>
          <a:bodyPr wrap="square" rtlCol="0">
            <a:spAutoFit/>
          </a:bodyPr>
          <a:lstStyle/>
          <a:p>
            <a:r>
              <a:rPr lang="en-US" dirty="0" smtClean="0"/>
              <a:t>       =100%</a:t>
            </a:r>
            <a:endParaRPr lang="en-US" dirty="0"/>
          </a:p>
        </p:txBody>
      </p:sp>
      <p:sp>
        <p:nvSpPr>
          <p:cNvPr id="19" name="Rectangle 18"/>
          <p:cNvSpPr/>
          <p:nvPr/>
        </p:nvSpPr>
        <p:spPr>
          <a:xfrm>
            <a:off x="7405186" y="1717159"/>
            <a:ext cx="212437" cy="23192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0" name="Rectangle 19"/>
          <p:cNvSpPr/>
          <p:nvPr/>
        </p:nvSpPr>
        <p:spPr>
          <a:xfrm>
            <a:off x="7617623" y="1648454"/>
            <a:ext cx="708848" cy="369332"/>
          </a:xfrm>
          <a:prstGeom prst="rect">
            <a:avLst/>
          </a:prstGeom>
        </p:spPr>
        <p:txBody>
          <a:bodyPr wrap="none">
            <a:spAutoFit/>
          </a:bodyPr>
          <a:lstStyle/>
          <a:p>
            <a:r>
              <a:rPr lang="en-US" dirty="0" smtClean="0"/>
              <a:t>=75%</a:t>
            </a:r>
            <a:endParaRPr lang="en-US" dirty="0"/>
          </a:p>
        </p:txBody>
      </p:sp>
      <p:sp>
        <p:nvSpPr>
          <p:cNvPr id="21" name="Isosceles Triangle 20"/>
          <p:cNvSpPr/>
          <p:nvPr/>
        </p:nvSpPr>
        <p:spPr>
          <a:xfrm>
            <a:off x="7396740" y="2033958"/>
            <a:ext cx="212437" cy="189345"/>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2" name="Rectangle 21"/>
          <p:cNvSpPr/>
          <p:nvPr/>
        </p:nvSpPr>
        <p:spPr>
          <a:xfrm>
            <a:off x="7622665" y="1949082"/>
            <a:ext cx="734496" cy="369332"/>
          </a:xfrm>
          <a:prstGeom prst="rect">
            <a:avLst/>
          </a:prstGeom>
        </p:spPr>
        <p:txBody>
          <a:bodyPr wrap="none">
            <a:spAutoFit/>
          </a:bodyPr>
          <a:lstStyle/>
          <a:p>
            <a:r>
              <a:rPr lang="en-US" dirty="0" smtClean="0"/>
              <a:t>=50%</a:t>
            </a:r>
            <a:endParaRPr lang="en-US" dirty="0"/>
          </a:p>
        </p:txBody>
      </p:sp>
    </p:spTree>
    <p:extLst>
      <p:ext uri="{BB962C8B-B14F-4D97-AF65-F5344CB8AC3E}">
        <p14:creationId xmlns:p14="http://schemas.microsoft.com/office/powerpoint/2010/main" val="34274753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5F862-218B-4FC0-A43E-FE3A1B455CD3}"/>
              </a:ext>
            </a:extLst>
          </p:cNvPr>
          <p:cNvSpPr>
            <a:spLocks noGrp="1"/>
          </p:cNvSpPr>
          <p:nvPr>
            <p:ph type="title"/>
          </p:nvPr>
        </p:nvSpPr>
        <p:spPr/>
        <p:txBody>
          <a:bodyPr/>
          <a:lstStyle/>
          <a:p>
            <a:r>
              <a:rPr lang="en-US" dirty="0"/>
              <a:t>Comparison to </a:t>
            </a:r>
            <a:r>
              <a:rPr lang="en-US" dirty="0" err="1"/>
              <a:t>recomputation</a:t>
            </a:r>
            <a:r>
              <a:rPr lang="en-US" dirty="0"/>
              <a:t>-based </a:t>
            </a:r>
            <a:r>
              <a:rPr lang="en-US" dirty="0" smtClean="0"/>
              <a:t>approach for SSSP</a:t>
            </a:r>
            <a:endParaRPr lang="en-US" dirty="0"/>
          </a:p>
        </p:txBody>
      </p:sp>
      <p:sp>
        <p:nvSpPr>
          <p:cNvPr id="3" name="Content Placeholder 2">
            <a:extLst>
              <a:ext uri="{FF2B5EF4-FFF2-40B4-BE49-F238E27FC236}">
                <a16:creationId xmlns:a16="http://schemas.microsoft.com/office/drawing/2014/main" id="{C4629100-35CA-4CFE-BEDA-677C020312C0}"/>
              </a:ext>
            </a:extLst>
          </p:cNvPr>
          <p:cNvSpPr>
            <a:spLocks noGrp="1"/>
          </p:cNvSpPr>
          <p:nvPr>
            <p:ph idx="1"/>
          </p:nvPr>
        </p:nvSpPr>
        <p:spPr>
          <a:xfrm>
            <a:off x="7246191" y="2487615"/>
            <a:ext cx="4107611" cy="1603375"/>
          </a:xfrm>
        </p:spPr>
        <p:txBody>
          <a:bodyPr/>
          <a:lstStyle/>
          <a:p>
            <a:r>
              <a:rPr lang="en-US" dirty="0"/>
              <a:t>New algorithm is up to 4X faster.</a:t>
            </a:r>
          </a:p>
        </p:txBody>
      </p:sp>
      <p:pic>
        <p:nvPicPr>
          <p:cNvPr id="5" name="Picture 4" descr="248_G_100i_1000000_Time.pdf">
            <a:extLst>
              <a:ext uri="{FF2B5EF4-FFF2-40B4-BE49-F238E27FC236}">
                <a16:creationId xmlns:a16="http://schemas.microsoft.com/office/drawing/2014/main" id="{7F5B8C41-1B47-4CE8-85C8-1A4AFDF212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1" y="1825624"/>
            <a:ext cx="6223969" cy="4530725"/>
          </a:xfrm>
          <a:prstGeom prst="rect">
            <a:avLst/>
          </a:prstGeom>
        </p:spPr>
      </p:pic>
      <p:sp>
        <p:nvSpPr>
          <p:cNvPr id="6" name="Date Placeholder 5"/>
          <p:cNvSpPr>
            <a:spLocks noGrp="1"/>
          </p:cNvSpPr>
          <p:nvPr>
            <p:ph type="dt" sz="half" idx="10"/>
          </p:nvPr>
        </p:nvSpPr>
        <p:spPr/>
        <p:txBody>
          <a:bodyPr/>
          <a:lstStyle/>
          <a:p>
            <a:fld id="{C6AC689E-CA49-4437-B3FD-83F0E186C14F}" type="datetime1">
              <a:rPr lang="en-US" smtClean="0"/>
              <a:t>3/17/2019</a:t>
            </a:fld>
            <a:endParaRPr lang="en-US" dirty="0"/>
          </a:p>
        </p:txBody>
      </p:sp>
      <p:sp>
        <p:nvSpPr>
          <p:cNvPr id="8" name="Slide Number Placeholder 7"/>
          <p:cNvSpPr>
            <a:spLocks noGrp="1"/>
          </p:cNvSpPr>
          <p:nvPr>
            <p:ph type="sldNum" sz="quarter" idx="12"/>
          </p:nvPr>
        </p:nvSpPr>
        <p:spPr/>
        <p:txBody>
          <a:bodyPr/>
          <a:lstStyle/>
          <a:p>
            <a:fld id="{D45BF2F6-C993-483E-8E64-9AEDD62969A1}" type="slidenum">
              <a:rPr lang="en-US" smtClean="0"/>
              <a:pPr/>
              <a:t>21</a:t>
            </a:fld>
            <a:endParaRPr lang="en-US" dirty="0"/>
          </a:p>
        </p:txBody>
      </p:sp>
    </p:spTree>
    <p:extLst>
      <p:ext uri="{BB962C8B-B14F-4D97-AF65-F5344CB8AC3E}">
        <p14:creationId xmlns:p14="http://schemas.microsoft.com/office/powerpoint/2010/main" val="10364433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ED0FF-A13D-4368-BEA4-E325FC07438E}"/>
              </a:ext>
            </a:extLst>
          </p:cNvPr>
          <p:cNvSpPr>
            <a:spLocks noGrp="1"/>
          </p:cNvSpPr>
          <p:nvPr>
            <p:ph type="title"/>
          </p:nvPr>
        </p:nvSpPr>
        <p:spPr/>
        <p:txBody>
          <a:bodyPr/>
          <a:lstStyle/>
          <a:p>
            <a:r>
              <a:rPr lang="en-US" dirty="0"/>
              <a:t>Strong scaling (synthetic graphs</a:t>
            </a:r>
            <a:r>
              <a:rPr lang="en-US" dirty="0" smtClean="0"/>
              <a:t>) for SSSP</a:t>
            </a:r>
            <a:endParaRPr lang="en-US" dirty="0"/>
          </a:p>
        </p:txBody>
      </p:sp>
      <p:sp>
        <p:nvSpPr>
          <p:cNvPr id="3" name="Content Placeholder 2">
            <a:extLst>
              <a:ext uri="{FF2B5EF4-FFF2-40B4-BE49-F238E27FC236}">
                <a16:creationId xmlns:a16="http://schemas.microsoft.com/office/drawing/2014/main" id="{B19E8614-EADA-4653-8937-B0838356114B}"/>
              </a:ext>
            </a:extLst>
          </p:cNvPr>
          <p:cNvSpPr>
            <a:spLocks noGrp="1"/>
          </p:cNvSpPr>
          <p:nvPr>
            <p:ph idx="1"/>
          </p:nvPr>
        </p:nvSpPr>
        <p:spPr/>
        <p:txBody>
          <a:bodyPr/>
          <a:lstStyle/>
          <a:p>
            <a:endParaRPr lang="en-US" dirty="0"/>
          </a:p>
        </p:txBody>
      </p:sp>
      <p:pic>
        <p:nvPicPr>
          <p:cNvPr id="5" name="Picture 4" descr="Scaling-RMAT-100.pdf">
            <a:extLst>
              <a:ext uri="{FF2B5EF4-FFF2-40B4-BE49-F238E27FC236}">
                <a16:creationId xmlns:a16="http://schemas.microsoft.com/office/drawing/2014/main" id="{A35E558C-8701-4B0C-A0CF-63443E334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1" y="1837297"/>
            <a:ext cx="4982431" cy="4152025"/>
          </a:xfrm>
          <a:prstGeom prst="rect">
            <a:avLst/>
          </a:prstGeom>
        </p:spPr>
      </p:pic>
      <p:pic>
        <p:nvPicPr>
          <p:cNvPr id="6" name="Picture 5" descr="Scaling-RMAT-75.pdf">
            <a:extLst>
              <a:ext uri="{FF2B5EF4-FFF2-40B4-BE49-F238E27FC236}">
                <a16:creationId xmlns:a16="http://schemas.microsoft.com/office/drawing/2014/main" id="{D80D76EA-EB04-433A-8E3E-FEE50DBC32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3" y="1825627"/>
            <a:ext cx="4982431" cy="4152027"/>
          </a:xfrm>
          <a:prstGeom prst="rect">
            <a:avLst/>
          </a:prstGeom>
        </p:spPr>
      </p:pic>
      <p:sp>
        <p:nvSpPr>
          <p:cNvPr id="7" name="Date Placeholder 6"/>
          <p:cNvSpPr>
            <a:spLocks noGrp="1"/>
          </p:cNvSpPr>
          <p:nvPr>
            <p:ph type="dt" sz="half" idx="10"/>
          </p:nvPr>
        </p:nvSpPr>
        <p:spPr/>
        <p:txBody>
          <a:bodyPr/>
          <a:lstStyle/>
          <a:p>
            <a:fld id="{A9DD2D49-3798-4C23-AE47-9F0E10C2C87D}" type="datetime1">
              <a:rPr lang="en-US" smtClean="0"/>
              <a:t>3/17/2019</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22</a:t>
            </a:fld>
            <a:endParaRPr lang="en-US" dirty="0"/>
          </a:p>
        </p:txBody>
      </p:sp>
    </p:spTree>
    <p:extLst>
      <p:ext uri="{BB962C8B-B14F-4D97-AF65-F5344CB8AC3E}">
        <p14:creationId xmlns:p14="http://schemas.microsoft.com/office/powerpoint/2010/main" val="5178174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13E52-95A9-4111-B7B5-162715FB2D27}"/>
              </a:ext>
            </a:extLst>
          </p:cNvPr>
          <p:cNvSpPr>
            <a:spLocks noGrp="1"/>
          </p:cNvSpPr>
          <p:nvPr>
            <p:ph type="title"/>
          </p:nvPr>
        </p:nvSpPr>
        <p:spPr/>
        <p:txBody>
          <a:bodyPr/>
          <a:lstStyle/>
          <a:p>
            <a:r>
              <a:rPr lang="en-US" dirty="0"/>
              <a:t>Strong scaling (real-world graphs</a:t>
            </a:r>
            <a:r>
              <a:rPr lang="en-US" dirty="0" smtClean="0"/>
              <a:t>) for SSSP</a:t>
            </a:r>
            <a:endParaRPr lang="en-US" dirty="0"/>
          </a:p>
        </p:txBody>
      </p:sp>
      <p:sp>
        <p:nvSpPr>
          <p:cNvPr id="3" name="Content Placeholder 2">
            <a:extLst>
              <a:ext uri="{FF2B5EF4-FFF2-40B4-BE49-F238E27FC236}">
                <a16:creationId xmlns:a16="http://schemas.microsoft.com/office/drawing/2014/main" id="{EA32E10A-0B4B-439E-8BA2-28F010ACFC6C}"/>
              </a:ext>
            </a:extLst>
          </p:cNvPr>
          <p:cNvSpPr>
            <a:spLocks noGrp="1"/>
          </p:cNvSpPr>
          <p:nvPr>
            <p:ph idx="1"/>
          </p:nvPr>
        </p:nvSpPr>
        <p:spPr/>
        <p:txBody>
          <a:bodyPr/>
          <a:lstStyle/>
          <a:p>
            <a:endParaRPr lang="en-US"/>
          </a:p>
        </p:txBody>
      </p:sp>
      <p:graphicFrame>
        <p:nvGraphicFramePr>
          <p:cNvPr id="5" name="Object 4">
            <a:extLst>
              <a:ext uri="{FF2B5EF4-FFF2-40B4-BE49-F238E27FC236}">
                <a16:creationId xmlns:a16="http://schemas.microsoft.com/office/drawing/2014/main" id="{58AB113A-2ABC-4EEF-A286-3B9A48B7A73D}"/>
              </a:ext>
            </a:extLst>
          </p:cNvPr>
          <p:cNvGraphicFramePr>
            <a:graphicFrameLocks noChangeAspect="1"/>
          </p:cNvGraphicFramePr>
          <p:nvPr>
            <p:extLst>
              <p:ext uri="{D42A27DB-BD31-4B8C-83A1-F6EECF244321}">
                <p14:modId xmlns:p14="http://schemas.microsoft.com/office/powerpoint/2010/main" val="247607683"/>
              </p:ext>
            </p:extLst>
          </p:nvPr>
        </p:nvGraphicFramePr>
        <p:xfrm>
          <a:off x="838200" y="1825624"/>
          <a:ext cx="4987296" cy="4206685"/>
        </p:xfrm>
        <a:graphic>
          <a:graphicData uri="http://schemas.openxmlformats.org/presentationml/2006/ole">
            <mc:AlternateContent xmlns:mc="http://schemas.openxmlformats.org/markup-compatibility/2006">
              <mc:Choice xmlns:v="urn:schemas-microsoft-com:vml" Requires="v">
                <p:oleObj spid="_x0000_s1206" name="Acrobat Document" r:id="rId4" imgW="4114800" imgH="3429000" progId="AcroExch.Document.11">
                  <p:embed/>
                </p:oleObj>
              </mc:Choice>
              <mc:Fallback>
                <p:oleObj name="Acrobat Document" r:id="rId4" imgW="4114800" imgH="3429000" progId="AcroExch.Document.11">
                  <p:embed/>
                  <p:pic>
                    <p:nvPicPr>
                      <p:cNvPr id="7" name="Object 6">
                        <a:extLst>
                          <a:ext uri="{FF2B5EF4-FFF2-40B4-BE49-F238E27FC236}">
                            <a16:creationId xmlns:a16="http://schemas.microsoft.com/office/drawing/2014/main" id="{345F46CD-8AD6-400F-8D8D-A140AA802332}"/>
                          </a:ext>
                        </a:extLst>
                      </p:cNvPr>
                      <p:cNvPicPr/>
                      <p:nvPr/>
                    </p:nvPicPr>
                    <p:blipFill>
                      <a:blip r:embed="rId5"/>
                      <a:stretch>
                        <a:fillRect/>
                      </a:stretch>
                    </p:blipFill>
                    <p:spPr>
                      <a:xfrm>
                        <a:off x="838200" y="1825624"/>
                        <a:ext cx="4987296" cy="420668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064EB623-0AD1-4629-9F0A-3152A947119A}"/>
              </a:ext>
            </a:extLst>
          </p:cNvPr>
          <p:cNvGraphicFramePr>
            <a:graphicFrameLocks noChangeAspect="1"/>
          </p:cNvGraphicFramePr>
          <p:nvPr>
            <p:extLst>
              <p:ext uri="{D42A27DB-BD31-4B8C-83A1-F6EECF244321}">
                <p14:modId xmlns:p14="http://schemas.microsoft.com/office/powerpoint/2010/main" val="411563037"/>
              </p:ext>
            </p:extLst>
          </p:nvPr>
        </p:nvGraphicFramePr>
        <p:xfrm>
          <a:off x="6366504" y="1825628"/>
          <a:ext cx="4987296" cy="4206685"/>
        </p:xfrm>
        <a:graphic>
          <a:graphicData uri="http://schemas.openxmlformats.org/presentationml/2006/ole">
            <mc:AlternateContent xmlns:mc="http://schemas.openxmlformats.org/markup-compatibility/2006">
              <mc:Choice xmlns:v="urn:schemas-microsoft-com:vml" Requires="v">
                <p:oleObj spid="_x0000_s1207" name="Acrobat Document" r:id="rId6" imgW="4114800" imgH="3429000" progId="AcroExch.Document.11">
                  <p:embed/>
                </p:oleObj>
              </mc:Choice>
              <mc:Fallback>
                <p:oleObj name="Acrobat Document" r:id="rId6" imgW="4114800" imgH="3429000" progId="AcroExch.Document.11">
                  <p:embed/>
                  <p:pic>
                    <p:nvPicPr>
                      <p:cNvPr id="8" name="Object 7">
                        <a:extLst>
                          <a:ext uri="{FF2B5EF4-FFF2-40B4-BE49-F238E27FC236}">
                            <a16:creationId xmlns:a16="http://schemas.microsoft.com/office/drawing/2014/main" id="{E9BEDC1C-5409-4D87-817A-2DCB211D8FA2}"/>
                          </a:ext>
                        </a:extLst>
                      </p:cNvPr>
                      <p:cNvPicPr/>
                      <p:nvPr/>
                    </p:nvPicPr>
                    <p:blipFill>
                      <a:blip r:embed="rId7"/>
                      <a:stretch>
                        <a:fillRect/>
                      </a:stretch>
                    </p:blipFill>
                    <p:spPr>
                      <a:xfrm>
                        <a:off x="6366504" y="1825628"/>
                        <a:ext cx="4987296" cy="4206685"/>
                      </a:xfrm>
                      <a:prstGeom prst="rect">
                        <a:avLst/>
                      </a:prstGeom>
                    </p:spPr>
                  </p:pic>
                </p:oleObj>
              </mc:Fallback>
            </mc:AlternateContent>
          </a:graphicData>
        </a:graphic>
      </p:graphicFrame>
      <p:sp>
        <p:nvSpPr>
          <p:cNvPr id="7" name="Date Placeholder 6"/>
          <p:cNvSpPr>
            <a:spLocks noGrp="1"/>
          </p:cNvSpPr>
          <p:nvPr>
            <p:ph type="dt" sz="half" idx="10"/>
          </p:nvPr>
        </p:nvSpPr>
        <p:spPr/>
        <p:txBody>
          <a:bodyPr/>
          <a:lstStyle/>
          <a:p>
            <a:fld id="{19A915F0-ED58-4AF0-8922-19EE1AD5777F}" type="datetime1">
              <a:rPr lang="en-US" smtClean="0"/>
              <a:t>3/17/2019</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23</a:t>
            </a:fld>
            <a:endParaRPr lang="en-US" dirty="0"/>
          </a:p>
        </p:txBody>
      </p:sp>
    </p:spTree>
    <p:extLst>
      <p:ext uri="{BB962C8B-B14F-4D97-AF65-F5344CB8AC3E}">
        <p14:creationId xmlns:p14="http://schemas.microsoft.com/office/powerpoint/2010/main" val="8190771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075D4-EB9A-400C-9B45-92396EBDC7AF}"/>
              </a:ext>
            </a:extLst>
          </p:cNvPr>
          <p:cNvSpPr>
            <a:spLocks noGrp="1"/>
          </p:cNvSpPr>
          <p:nvPr>
            <p:ph type="title"/>
          </p:nvPr>
        </p:nvSpPr>
        <p:spPr>
          <a:xfrm>
            <a:off x="838201" y="365127"/>
            <a:ext cx="10912523" cy="1325563"/>
          </a:xfrm>
        </p:spPr>
        <p:txBody>
          <a:bodyPr/>
          <a:lstStyle/>
          <a:p>
            <a:r>
              <a:rPr lang="en-US" dirty="0"/>
              <a:t>Strong scaling (vertex insertion/deletion)</a:t>
            </a:r>
          </a:p>
        </p:txBody>
      </p:sp>
      <p:pic>
        <p:nvPicPr>
          <p:cNvPr id="5" name="Content Placeholder 13">
            <a:extLst>
              <a:ext uri="{FF2B5EF4-FFF2-40B4-BE49-F238E27FC236}">
                <a16:creationId xmlns:a16="http://schemas.microsoft.com/office/drawing/2014/main" id="{EE052E5C-7BF4-4A49-A186-45F034D2D7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667" y="1825625"/>
            <a:ext cx="6067567" cy="4389579"/>
          </a:xfrm>
          <a:prstGeom prst="rect">
            <a:avLst/>
          </a:prstGeom>
        </p:spPr>
      </p:pic>
      <p:sp>
        <p:nvSpPr>
          <p:cNvPr id="3" name="Date Placeholder 2"/>
          <p:cNvSpPr>
            <a:spLocks noGrp="1"/>
          </p:cNvSpPr>
          <p:nvPr>
            <p:ph type="dt" sz="half" idx="10"/>
          </p:nvPr>
        </p:nvSpPr>
        <p:spPr/>
        <p:txBody>
          <a:bodyPr/>
          <a:lstStyle/>
          <a:p>
            <a:fld id="{7EAA0534-5BE7-4C2D-9C22-3CA7AD9E69FF}"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24</a:t>
            </a:fld>
            <a:endParaRPr lang="en-US" dirty="0"/>
          </a:p>
        </p:txBody>
      </p:sp>
    </p:spTree>
    <p:extLst>
      <p:ext uri="{BB962C8B-B14F-4D97-AF65-F5344CB8AC3E}">
        <p14:creationId xmlns:p14="http://schemas.microsoft.com/office/powerpoint/2010/main" val="28577724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Performance and Scalability</a:t>
            </a:r>
            <a:endParaRPr lang="en-US" dirty="0">
              <a:latin typeface="Comic Sans MS"/>
              <a:cs typeface="Comic Sans MS"/>
            </a:endParaRPr>
          </a:p>
        </p:txBody>
      </p:sp>
      <p:sp>
        <p:nvSpPr>
          <p:cNvPr id="3" name="Content Placeholder 2"/>
          <p:cNvSpPr>
            <a:spLocks noGrp="1"/>
          </p:cNvSpPr>
          <p:nvPr>
            <p:ph idx="1"/>
          </p:nvPr>
        </p:nvSpPr>
        <p:spPr/>
        <p:txBody>
          <a:bodyPr>
            <a:normAutofit lnSpcReduction="10000"/>
          </a:bodyPr>
          <a:lstStyle/>
          <a:p>
            <a:r>
              <a:rPr lang="en-US" dirty="0" smtClean="0">
                <a:latin typeface="Comic Sans MS" panose="030F0702030302020204" pitchFamily="66" charset="0"/>
              </a:rPr>
              <a:t>Updating algorithm faster than </a:t>
            </a:r>
            <a:r>
              <a:rPr lang="en-US" dirty="0" err="1" smtClean="0">
                <a:latin typeface="Comic Sans MS" panose="030F0702030302020204" pitchFamily="66" charset="0"/>
              </a:rPr>
              <a:t>recomputing</a:t>
            </a:r>
            <a:r>
              <a:rPr lang="en-US" dirty="0" smtClean="0">
                <a:latin typeface="Comic Sans MS" panose="030F0702030302020204" pitchFamily="66" charset="0"/>
              </a:rPr>
              <a:t> for lower number of threads</a:t>
            </a:r>
          </a:p>
          <a:p>
            <a:r>
              <a:rPr lang="en-US" dirty="0" err="1" smtClean="0">
                <a:latin typeface="Comic Sans MS" panose="030F0702030302020204" pitchFamily="66" charset="0"/>
              </a:rPr>
              <a:t>Recomputing</a:t>
            </a:r>
            <a:r>
              <a:rPr lang="en-US" dirty="0" smtClean="0">
                <a:latin typeface="Comic Sans MS" panose="030F0702030302020204" pitchFamily="66" charset="0"/>
              </a:rPr>
              <a:t> algorithm more scalable </a:t>
            </a:r>
          </a:p>
          <a:p>
            <a:endParaRPr lang="en-US" dirty="0">
              <a:latin typeface="Comic Sans MS" panose="030F0702030302020204" pitchFamily="66" charset="0"/>
            </a:endParaRPr>
          </a:p>
          <a:p>
            <a:r>
              <a:rPr lang="en-US" dirty="0" smtClean="0">
                <a:latin typeface="Comic Sans MS" panose="030F0702030302020204" pitchFamily="66" charset="0"/>
              </a:rPr>
              <a:t>Reasons for low scalability</a:t>
            </a:r>
          </a:p>
          <a:p>
            <a:pPr lvl="1"/>
            <a:r>
              <a:rPr lang="en-US" dirty="0" smtClean="0">
                <a:latin typeface="Comic Sans MS" panose="030F0702030302020204" pitchFamily="66" charset="0"/>
              </a:rPr>
              <a:t>Scalability deteriorates at the update phase</a:t>
            </a:r>
          </a:p>
          <a:p>
            <a:pPr lvl="1"/>
            <a:r>
              <a:rPr lang="en-US" dirty="0" smtClean="0">
                <a:latin typeface="Comic Sans MS" panose="030F0702030302020204" pitchFamily="66" charset="0"/>
              </a:rPr>
              <a:t>Synchronization between threads updating overlapping </a:t>
            </a:r>
            <a:r>
              <a:rPr lang="en-US" dirty="0" err="1" smtClean="0">
                <a:latin typeface="Comic Sans MS" panose="030F0702030302020204" pitchFamily="66" charset="0"/>
              </a:rPr>
              <a:t>subgraphs</a:t>
            </a:r>
            <a:endParaRPr lang="en-US" dirty="0" smtClean="0">
              <a:latin typeface="Comic Sans MS" panose="030F0702030302020204" pitchFamily="66" charset="0"/>
            </a:endParaRPr>
          </a:p>
          <a:p>
            <a:pPr lvl="1"/>
            <a:r>
              <a:rPr lang="en-US" dirty="0" smtClean="0">
                <a:latin typeface="Comic Sans MS" panose="030F0702030302020204" pitchFamily="66" charset="0"/>
              </a:rPr>
              <a:t>The set of changed edges not known a-priori to identify these overlaps</a:t>
            </a:r>
          </a:p>
          <a:p>
            <a:pPr lvl="1"/>
            <a:r>
              <a:rPr lang="en-US" dirty="0" smtClean="0">
                <a:latin typeface="Comic Sans MS" panose="030F0702030302020204" pitchFamily="66" charset="0"/>
              </a:rPr>
              <a:t>In contrast, </a:t>
            </a:r>
            <a:r>
              <a:rPr lang="en-US" dirty="0" err="1" smtClean="0">
                <a:latin typeface="Comic Sans MS" panose="030F0702030302020204" pitchFamily="66" charset="0"/>
              </a:rPr>
              <a:t>recomputing</a:t>
            </a:r>
            <a:r>
              <a:rPr lang="en-US" dirty="0" smtClean="0">
                <a:latin typeface="Comic Sans MS" panose="030F0702030302020204" pitchFamily="66" charset="0"/>
              </a:rPr>
              <a:t> algorithms have knowledge of the entire graph</a:t>
            </a:r>
          </a:p>
          <a:p>
            <a:pPr lvl="1"/>
            <a:endParaRPr lang="en-US" dirty="0" smtClean="0">
              <a:latin typeface="Comic Sans MS" panose="030F0702030302020204" pitchFamily="66" charset="0"/>
            </a:endParaRPr>
          </a:p>
          <a:p>
            <a:endParaRPr lang="en-US" dirty="0" smtClean="0">
              <a:latin typeface="Comic Sans MS" panose="030F0702030302020204" pitchFamily="66" charset="0"/>
            </a:endParaRPr>
          </a:p>
          <a:p>
            <a:endParaRPr lang="en-US" dirty="0">
              <a:latin typeface="Comic Sans MS" panose="030F0702030302020204" pitchFamily="66" charset="0"/>
            </a:endParaRPr>
          </a:p>
        </p:txBody>
      </p:sp>
      <p:sp>
        <p:nvSpPr>
          <p:cNvPr id="4" name="Date Placeholder 3"/>
          <p:cNvSpPr>
            <a:spLocks noGrp="1"/>
          </p:cNvSpPr>
          <p:nvPr>
            <p:ph type="dt" sz="half" idx="10"/>
          </p:nvPr>
        </p:nvSpPr>
        <p:spPr/>
        <p:txBody>
          <a:bodyPr/>
          <a:lstStyle/>
          <a:p>
            <a:fld id="{A739B02C-4D61-4230-8CDB-6A9D6D01A034}"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25</a:t>
            </a:fld>
            <a:endParaRPr lang="en-US" dirty="0"/>
          </a:p>
        </p:txBody>
      </p:sp>
    </p:spTree>
    <p:extLst>
      <p:ext uri="{BB962C8B-B14F-4D97-AF65-F5344CB8AC3E}">
        <p14:creationId xmlns:p14="http://schemas.microsoft.com/office/powerpoint/2010/main" val="15643135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mic Sans MS" panose="030F0702030302020204" pitchFamily="66" charset="0"/>
              </a:rPr>
              <a:t>Correctness proof </a:t>
            </a:r>
            <a:br>
              <a:rPr lang="en-US" dirty="0">
                <a:latin typeface="Comic Sans MS" panose="030F0702030302020204" pitchFamily="66" charset="0"/>
              </a:rPr>
            </a:br>
            <a:endParaRPr lang="en-US" dirty="0"/>
          </a:p>
        </p:txBody>
      </p:sp>
      <p:sp>
        <p:nvSpPr>
          <p:cNvPr id="3" name="Content Placeholder 2"/>
          <p:cNvSpPr>
            <a:spLocks noGrp="1"/>
          </p:cNvSpPr>
          <p:nvPr>
            <p:ph idx="1"/>
          </p:nvPr>
        </p:nvSpPr>
        <p:spPr/>
        <p:txBody>
          <a:bodyPr>
            <a:normAutofit/>
          </a:bodyPr>
          <a:lstStyle/>
          <a:p>
            <a:r>
              <a:rPr lang="en-US" sz="2000" dirty="0" smtClean="0">
                <a:solidFill>
                  <a:srgbClr val="FF6600"/>
                </a:solidFill>
                <a:latin typeface="Comic Sans MS" panose="030F0702030302020204" pitchFamily="66" charset="0"/>
              </a:rPr>
              <a:t>SSSP </a:t>
            </a:r>
            <a:r>
              <a:rPr lang="en-US" sz="2000" dirty="0" smtClean="0">
                <a:solidFill>
                  <a:schemeClr val="accent2"/>
                </a:solidFill>
                <a:latin typeface="Comic Sans MS" panose="030F0702030302020204" pitchFamily="66" charset="0"/>
              </a:rPr>
              <a:t>:-</a:t>
            </a:r>
            <a:endParaRPr lang="en-US" sz="2000" dirty="0">
              <a:solidFill>
                <a:schemeClr val="accent2"/>
              </a:solidFill>
              <a:latin typeface="Comic Sans MS" panose="030F0702030302020204" pitchFamily="66" charset="0"/>
            </a:endParaRPr>
          </a:p>
          <a:p>
            <a:r>
              <a:rPr lang="en-US" sz="2000" dirty="0" smtClean="0">
                <a:solidFill>
                  <a:schemeClr val="accent1">
                    <a:lumMod val="75000"/>
                  </a:schemeClr>
                </a:solidFill>
                <a:latin typeface="Comic Sans MS" panose="030F0702030302020204" pitchFamily="66" charset="0"/>
              </a:rPr>
              <a:t>Lemma:- </a:t>
            </a:r>
            <a:r>
              <a:rPr lang="en-US" sz="2000" dirty="0" smtClean="0">
                <a:latin typeface="Comic Sans MS" panose="030F0702030302020204" pitchFamily="66" charset="0"/>
              </a:rPr>
              <a:t>Tree obtained by the proposed approach will be a valid SSSP tree for the updated Graph G.</a:t>
            </a:r>
            <a:r>
              <a:rPr lang="en-US" sz="2000" dirty="0">
                <a:solidFill>
                  <a:srgbClr val="FF6600"/>
                </a:solidFill>
                <a:latin typeface="Comic Sans MS" panose="030F0702030302020204" pitchFamily="66" charset="0"/>
              </a:rPr>
              <a:t> </a:t>
            </a:r>
            <a:endParaRPr lang="en-US" sz="2000" dirty="0" smtClean="0">
              <a:solidFill>
                <a:srgbClr val="FF6600"/>
              </a:solidFill>
              <a:latin typeface="Comic Sans MS" panose="030F0702030302020204" pitchFamily="66" charset="0"/>
            </a:endParaRPr>
          </a:p>
          <a:p>
            <a:r>
              <a:rPr lang="en-US" sz="2000" dirty="0" smtClean="0">
                <a:solidFill>
                  <a:srgbClr val="FF6600"/>
                </a:solidFill>
                <a:latin typeface="Comic Sans MS" panose="030F0702030302020204" pitchFamily="66" charset="0"/>
              </a:rPr>
              <a:t>MST </a:t>
            </a:r>
            <a:r>
              <a:rPr lang="en-US" sz="2000" dirty="0" smtClean="0">
                <a:solidFill>
                  <a:schemeClr val="accent2"/>
                </a:solidFill>
                <a:latin typeface="Comic Sans MS" panose="030F0702030302020204" pitchFamily="66" charset="0"/>
              </a:rPr>
              <a:t>:-</a:t>
            </a:r>
          </a:p>
          <a:p>
            <a:r>
              <a:rPr lang="en-US" sz="2000" dirty="0">
                <a:solidFill>
                  <a:schemeClr val="accent1">
                    <a:lumMod val="75000"/>
                  </a:schemeClr>
                </a:solidFill>
                <a:latin typeface="Comic Sans MS" panose="030F0702030302020204" pitchFamily="66" charset="0"/>
              </a:rPr>
              <a:t>Lemma</a:t>
            </a:r>
            <a:r>
              <a:rPr lang="en-US" sz="2000" dirty="0" smtClean="0">
                <a:solidFill>
                  <a:schemeClr val="accent1">
                    <a:lumMod val="75000"/>
                  </a:schemeClr>
                </a:solidFill>
                <a:latin typeface="Comic Sans MS" panose="030F0702030302020204" pitchFamily="66" charset="0"/>
              </a:rPr>
              <a:t>:- </a:t>
            </a:r>
            <a:r>
              <a:rPr lang="en-US" sz="2000" dirty="0" smtClean="0">
                <a:latin typeface="Comic Sans MS" panose="030F0702030302020204" pitchFamily="66" charset="0"/>
              </a:rPr>
              <a:t>After updating MST, sum of edge weights of the updated graph is equal to the sum of the weights of the  active key edges in the rooted tree.</a:t>
            </a:r>
          </a:p>
          <a:p>
            <a:r>
              <a:rPr lang="en-US" sz="2000" dirty="0" smtClean="0">
                <a:solidFill>
                  <a:srgbClr val="FF6600"/>
                </a:solidFill>
                <a:latin typeface="Comic Sans MS" panose="030F0702030302020204" pitchFamily="66" charset="0"/>
              </a:rPr>
              <a:t>Connected Components </a:t>
            </a:r>
            <a:r>
              <a:rPr lang="en-US" sz="2000" dirty="0" smtClean="0">
                <a:solidFill>
                  <a:schemeClr val="accent2"/>
                </a:solidFill>
                <a:latin typeface="Comic Sans MS" panose="030F0702030302020204" pitchFamily="66" charset="0"/>
              </a:rPr>
              <a:t>:-</a:t>
            </a:r>
          </a:p>
          <a:p>
            <a:r>
              <a:rPr lang="en-US" sz="2000" dirty="0">
                <a:solidFill>
                  <a:schemeClr val="accent1">
                    <a:lumMod val="75000"/>
                  </a:schemeClr>
                </a:solidFill>
                <a:latin typeface="Comic Sans MS" panose="030F0702030302020204" pitchFamily="66" charset="0"/>
              </a:rPr>
              <a:t>Lemma</a:t>
            </a:r>
            <a:r>
              <a:rPr lang="en-US" sz="2000" dirty="0" smtClean="0">
                <a:solidFill>
                  <a:schemeClr val="accent1">
                    <a:lumMod val="75000"/>
                  </a:schemeClr>
                </a:solidFill>
                <a:latin typeface="Comic Sans MS" panose="030F0702030302020204" pitchFamily="66" charset="0"/>
              </a:rPr>
              <a:t>:- </a:t>
            </a:r>
            <a:r>
              <a:rPr lang="en-US" sz="2000" dirty="0" smtClean="0">
                <a:latin typeface="Comic Sans MS" panose="030F0702030302020204" pitchFamily="66" charset="0"/>
              </a:rPr>
              <a:t>After updating connected components,  if there exists a path between two vertices u and v in updated graph, there also exist a path between those two vertices in the updated rooted tree.</a:t>
            </a:r>
          </a:p>
          <a:p>
            <a:endParaRPr lang="en-US" sz="2000" dirty="0">
              <a:latin typeface="Comic Sans MS" panose="030F0702030302020204" pitchFamily="66" charset="0"/>
            </a:endParaRPr>
          </a:p>
          <a:p>
            <a:r>
              <a:rPr lang="en-US" sz="2000" dirty="0" smtClean="0">
                <a:solidFill>
                  <a:schemeClr val="accent1">
                    <a:lumMod val="75000"/>
                  </a:schemeClr>
                </a:solidFill>
                <a:latin typeface="Comic Sans MS" panose="030F0702030302020204" pitchFamily="66" charset="0"/>
              </a:rPr>
              <a:t>(Complete proof please check dissertation *)</a:t>
            </a:r>
            <a:endParaRPr lang="en-US" sz="2000" dirty="0">
              <a:solidFill>
                <a:schemeClr val="accent1">
                  <a:lumMod val="75000"/>
                </a:schemeClr>
              </a:solidFill>
              <a:latin typeface="Comic Sans MS" panose="030F0702030302020204" pitchFamily="66" charset="0"/>
            </a:endParaRPr>
          </a:p>
        </p:txBody>
      </p:sp>
      <p:sp>
        <p:nvSpPr>
          <p:cNvPr id="4" name="Date Placeholder 3"/>
          <p:cNvSpPr>
            <a:spLocks noGrp="1"/>
          </p:cNvSpPr>
          <p:nvPr>
            <p:ph type="dt" sz="half" idx="10"/>
          </p:nvPr>
        </p:nvSpPr>
        <p:spPr/>
        <p:txBody>
          <a:bodyPr/>
          <a:lstStyle/>
          <a:p>
            <a:fld id="{146F3718-ADD8-42C6-BFDC-FC8569B7D96F}" type="datetime1">
              <a:rPr lang="en-US" smtClean="0"/>
              <a:t>3/20/2019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26</a:t>
            </a:fld>
            <a:endParaRPr lang="en-US" dirty="0"/>
          </a:p>
        </p:txBody>
      </p:sp>
    </p:spTree>
    <p:extLst>
      <p:ext uri="{BB962C8B-B14F-4D97-AF65-F5344CB8AC3E}">
        <p14:creationId xmlns:p14="http://schemas.microsoft.com/office/powerpoint/2010/main" val="206333377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2A9C5-8C37-44CF-8B49-6304187D78EE}"/>
              </a:ext>
            </a:extLst>
          </p:cNvPr>
          <p:cNvSpPr>
            <a:spLocks noGrp="1"/>
          </p:cNvSpPr>
          <p:nvPr>
            <p:ph type="title"/>
          </p:nvPr>
        </p:nvSpPr>
        <p:spPr/>
        <p:txBody>
          <a:bodyPr/>
          <a:lstStyle/>
          <a:p>
            <a:r>
              <a:rPr lang="en-US" dirty="0" smtClean="0"/>
              <a:t>Applications</a:t>
            </a:r>
            <a:r>
              <a:rPr lang="en-US" dirty="0" smtClean="0"/>
              <a:t> of dynamic </a:t>
            </a:r>
            <a:r>
              <a:rPr lang="en-US" dirty="0"/>
              <a:t>SSSP?</a:t>
            </a:r>
          </a:p>
        </p:txBody>
      </p:sp>
      <p:sp>
        <p:nvSpPr>
          <p:cNvPr id="3" name="Content Placeholder 2">
            <a:extLst>
              <a:ext uri="{FF2B5EF4-FFF2-40B4-BE49-F238E27FC236}">
                <a16:creationId xmlns:a16="http://schemas.microsoft.com/office/drawing/2014/main" id="{638796D7-B7D4-4FC4-9FD5-AE4502BFC38C}"/>
              </a:ext>
            </a:extLst>
          </p:cNvPr>
          <p:cNvSpPr>
            <a:spLocks noGrp="1"/>
          </p:cNvSpPr>
          <p:nvPr>
            <p:ph idx="1"/>
          </p:nvPr>
        </p:nvSpPr>
        <p:spPr/>
        <p:txBody>
          <a:bodyPr/>
          <a:lstStyle/>
          <a:p>
            <a:r>
              <a:rPr lang="en-US" dirty="0">
                <a:latin typeface="Comic Sans MS" panose="030F0702030302020204" pitchFamily="66" charset="0"/>
              </a:rPr>
              <a:t>Many applications</a:t>
            </a:r>
          </a:p>
          <a:p>
            <a:r>
              <a:rPr lang="en-US" dirty="0">
                <a:latin typeface="Comic Sans MS" panose="030F0702030302020204" pitchFamily="66" charset="0"/>
              </a:rPr>
              <a:t>	Maps and GPS</a:t>
            </a:r>
          </a:p>
          <a:p>
            <a:r>
              <a:rPr lang="en-US" dirty="0">
                <a:latin typeface="Comic Sans MS" panose="030F0702030302020204" pitchFamily="66" charset="0"/>
              </a:rPr>
              <a:t>	Internet routing</a:t>
            </a:r>
          </a:p>
          <a:p>
            <a:r>
              <a:rPr lang="en-US" dirty="0">
                <a:latin typeface="Comic Sans MS" panose="030F0702030302020204" pitchFamily="66" charset="0"/>
              </a:rPr>
              <a:t>	Path planning for robots</a:t>
            </a:r>
          </a:p>
          <a:p>
            <a:r>
              <a:rPr lang="en-US" dirty="0">
                <a:latin typeface="Comic Sans MS" panose="030F0702030302020204" pitchFamily="66" charset="0"/>
              </a:rPr>
              <a:t>	Discrete event simulations</a:t>
            </a:r>
          </a:p>
          <a:p>
            <a:r>
              <a:rPr lang="en-US" dirty="0">
                <a:latin typeface="Comic Sans MS" panose="030F0702030302020204" pitchFamily="66" charset="0"/>
              </a:rPr>
              <a:t>	Centrality analysis in complex networks</a:t>
            </a:r>
          </a:p>
        </p:txBody>
      </p:sp>
      <p:sp>
        <p:nvSpPr>
          <p:cNvPr id="5" name="Date Placeholder 4"/>
          <p:cNvSpPr>
            <a:spLocks noGrp="1"/>
          </p:cNvSpPr>
          <p:nvPr>
            <p:ph type="dt" sz="half" idx="10"/>
          </p:nvPr>
        </p:nvSpPr>
        <p:spPr/>
        <p:txBody>
          <a:bodyPr/>
          <a:lstStyle/>
          <a:p>
            <a:fld id="{7A22B34C-2DD9-4170-AE56-52DF4E2AC4BD}"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27</a:t>
            </a:fld>
            <a:endParaRPr lang="en-US" dirty="0"/>
          </a:p>
        </p:txBody>
      </p:sp>
    </p:spTree>
    <p:extLst>
      <p:ext uri="{BB962C8B-B14F-4D97-AF65-F5344CB8AC3E}">
        <p14:creationId xmlns:p14="http://schemas.microsoft.com/office/powerpoint/2010/main" val="250682311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A972C-1B58-4181-80F3-0DD668C3CFB2}"/>
              </a:ext>
            </a:extLst>
          </p:cNvPr>
          <p:cNvSpPr>
            <a:spLocks noGrp="1"/>
          </p:cNvSpPr>
          <p:nvPr>
            <p:ph type="title"/>
          </p:nvPr>
        </p:nvSpPr>
        <p:spPr/>
        <p:txBody>
          <a:bodyPr/>
          <a:lstStyle/>
          <a:p>
            <a:r>
              <a:rPr lang="en-US" dirty="0" smtClean="0"/>
              <a:t>Contributions to Date</a:t>
            </a:r>
            <a:endParaRPr lang="en-US" dirty="0"/>
          </a:p>
        </p:txBody>
      </p:sp>
      <p:sp>
        <p:nvSpPr>
          <p:cNvPr id="3" name="Content Placeholder 2">
            <a:extLst>
              <a:ext uri="{FF2B5EF4-FFF2-40B4-BE49-F238E27FC236}">
                <a16:creationId xmlns:a16="http://schemas.microsoft.com/office/drawing/2014/main" id="{138F5890-EC7A-40D1-95FC-18D013D8AD26}"/>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latin typeface="Comic Sans MS" panose="030F0702030302020204" pitchFamily="66" charset="0"/>
              </a:rPr>
              <a:t>A new two-step parallel algorithm for updating the </a:t>
            </a:r>
            <a:r>
              <a:rPr lang="en-US" dirty="0" smtClean="0">
                <a:latin typeface="Comic Sans MS" panose="030F0702030302020204" pitchFamily="66" charset="0"/>
              </a:rPr>
              <a:t>SSSP, MST &amp; Connected Components</a:t>
            </a:r>
            <a:endParaRPr lang="en-US" dirty="0">
              <a:latin typeface="Comic Sans MS" panose="030F0702030302020204" pitchFamily="66" charset="0"/>
            </a:endParaRPr>
          </a:p>
          <a:p>
            <a:pPr marL="914389" lvl="1" indent="-457200">
              <a:buFont typeface="Arial" panose="020B0604020202020204" pitchFamily="34" charset="0"/>
              <a:buChar char="•"/>
            </a:pPr>
            <a:r>
              <a:rPr lang="en-US" sz="2800" dirty="0" smtClean="0">
                <a:latin typeface="Comic Sans MS" panose="030F0702030302020204" pitchFamily="66" charset="0"/>
              </a:rPr>
              <a:t>optimizations </a:t>
            </a:r>
            <a:r>
              <a:rPr lang="en-US" sz="2800" dirty="0">
                <a:latin typeface="Comic Sans MS" panose="030F0702030302020204" pitchFamily="66" charset="0"/>
              </a:rPr>
              <a:t>to improve scalability</a:t>
            </a:r>
          </a:p>
          <a:p>
            <a:pPr marL="914389" lvl="1" indent="-457200">
              <a:buFont typeface="Arial" panose="020B0604020202020204" pitchFamily="34" charset="0"/>
              <a:buChar char="•"/>
            </a:pPr>
            <a:r>
              <a:rPr lang="en-US" sz="2800" dirty="0" smtClean="0">
                <a:latin typeface="Comic Sans MS" panose="030F0702030302020204" pitchFamily="66" charset="0"/>
              </a:rPr>
              <a:t>optimizations </a:t>
            </a:r>
            <a:r>
              <a:rPr lang="en-US" sz="2800" dirty="0">
                <a:latin typeface="Comic Sans MS" panose="030F0702030302020204" pitchFamily="66" charset="0"/>
              </a:rPr>
              <a:t>to reduce redundant/wasteful computation</a:t>
            </a:r>
            <a:r>
              <a:rPr lang="en-US" dirty="0">
                <a:latin typeface="Comic Sans MS" panose="030F0702030302020204" pitchFamily="66" charset="0"/>
              </a:rPr>
              <a:t> </a:t>
            </a:r>
          </a:p>
          <a:p>
            <a:pPr marL="457200" indent="-457200">
              <a:buFont typeface="Arial" panose="020B0604020202020204" pitchFamily="34" charset="0"/>
              <a:buChar char="•"/>
            </a:pPr>
            <a:r>
              <a:rPr lang="en-US" dirty="0" smtClean="0">
                <a:latin typeface="Comic Sans MS" panose="030F0702030302020204" pitchFamily="66" charset="0"/>
              </a:rPr>
              <a:t>Correctness </a:t>
            </a:r>
            <a:r>
              <a:rPr lang="en-US" dirty="0">
                <a:latin typeface="Comic Sans MS" panose="030F0702030302020204" pitchFamily="66" charset="0"/>
              </a:rPr>
              <a:t>proof </a:t>
            </a:r>
            <a:endParaRPr lang="en-US" dirty="0" smtClean="0">
              <a:latin typeface="Comic Sans MS" panose="030F0702030302020204" pitchFamily="66" charset="0"/>
            </a:endParaRPr>
          </a:p>
          <a:p>
            <a:pPr marL="457200" indent="-457200">
              <a:buFont typeface="Arial" panose="020B0604020202020204" pitchFamily="34" charset="0"/>
              <a:buChar char="•"/>
            </a:pPr>
            <a:r>
              <a:rPr lang="en-US" dirty="0" smtClean="0">
                <a:latin typeface="Comic Sans MS" panose="030F0702030302020204" pitchFamily="66" charset="0"/>
              </a:rPr>
              <a:t>Empirical </a:t>
            </a:r>
            <a:r>
              <a:rPr lang="en-US" dirty="0">
                <a:latin typeface="Comic Sans MS" panose="030F0702030302020204" pitchFamily="66" charset="0"/>
              </a:rPr>
              <a:t>evaluation to demonstrate speedup over </a:t>
            </a:r>
            <a:r>
              <a:rPr lang="en-US" dirty="0" err="1">
                <a:latin typeface="Comic Sans MS" panose="030F0702030302020204" pitchFamily="66" charset="0"/>
              </a:rPr>
              <a:t>recomputing</a:t>
            </a:r>
            <a:r>
              <a:rPr lang="en-US" dirty="0">
                <a:latin typeface="Comic Sans MS" panose="030F0702030302020204" pitchFamily="66" charset="0"/>
              </a:rPr>
              <a:t> </a:t>
            </a:r>
            <a:r>
              <a:rPr lang="en-US" dirty="0" smtClean="0">
                <a:latin typeface="Comic Sans MS" panose="030F0702030302020204" pitchFamily="66" charset="0"/>
              </a:rPr>
              <a:t>SSSP &amp; MST </a:t>
            </a:r>
            <a:r>
              <a:rPr lang="en-US" dirty="0">
                <a:latin typeface="Comic Sans MS" panose="030F0702030302020204" pitchFamily="66" charset="0"/>
              </a:rPr>
              <a:t>from scratch</a:t>
            </a:r>
          </a:p>
          <a:p>
            <a:endParaRPr lang="en-US" dirty="0">
              <a:latin typeface="Comic Sans MS" panose="030F0702030302020204" pitchFamily="66" charset="0"/>
            </a:endParaRPr>
          </a:p>
        </p:txBody>
      </p:sp>
      <p:sp>
        <p:nvSpPr>
          <p:cNvPr id="5" name="Date Placeholder 4"/>
          <p:cNvSpPr>
            <a:spLocks noGrp="1"/>
          </p:cNvSpPr>
          <p:nvPr>
            <p:ph type="dt" sz="half" idx="10"/>
          </p:nvPr>
        </p:nvSpPr>
        <p:spPr/>
        <p:txBody>
          <a:bodyPr/>
          <a:lstStyle/>
          <a:p>
            <a:fld id="{7E341DDF-44DD-4672-8A7C-9C7F84EC6788}"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28</a:t>
            </a:fld>
            <a:endParaRPr lang="en-US" dirty="0"/>
          </a:p>
        </p:txBody>
      </p:sp>
    </p:spTree>
    <p:extLst>
      <p:ext uri="{BB962C8B-B14F-4D97-AF65-F5344CB8AC3E}">
        <p14:creationId xmlns:p14="http://schemas.microsoft.com/office/powerpoint/2010/main" val="34738207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82" y="392838"/>
            <a:ext cx="10515600" cy="1325563"/>
          </a:xfrm>
        </p:spPr>
        <p:txBody>
          <a:bodyPr/>
          <a:lstStyle/>
          <a:p>
            <a:r>
              <a:rPr lang="en-US" dirty="0" smtClean="0">
                <a:latin typeface="Comic Sans MS"/>
                <a:cs typeface="Comic Sans MS"/>
              </a:rPr>
              <a:t>Research Questions</a:t>
            </a:r>
            <a:endParaRPr lang="en-US" dirty="0">
              <a:latin typeface="Comic Sans MS"/>
              <a:cs typeface="Comic Sans MS"/>
            </a:endParaRPr>
          </a:p>
        </p:txBody>
      </p:sp>
      <p:sp>
        <p:nvSpPr>
          <p:cNvPr id="3" name="Content Placeholder 2"/>
          <p:cNvSpPr>
            <a:spLocks noGrp="1"/>
          </p:cNvSpPr>
          <p:nvPr>
            <p:ph idx="1"/>
          </p:nvPr>
        </p:nvSpPr>
        <p:spPr>
          <a:xfrm>
            <a:off x="166255" y="1393445"/>
            <a:ext cx="9896882" cy="4914991"/>
          </a:xfrm>
        </p:spPr>
        <p:txBody>
          <a:bodyPr>
            <a:normAutofit/>
          </a:bodyPr>
          <a:lstStyle/>
          <a:p>
            <a:endParaRPr lang="en-US" sz="1800" dirty="0" smtClean="0"/>
          </a:p>
          <a:p>
            <a:r>
              <a:rPr lang="en-US" sz="1800" dirty="0">
                <a:latin typeface="Comic Sans MS" panose="030F0702030302020204" pitchFamily="66" charset="0"/>
              </a:rPr>
              <a:t>How to improve scalability of updating</a:t>
            </a:r>
          </a:p>
          <a:p>
            <a:pPr lvl="1"/>
            <a:r>
              <a:rPr lang="en-US" sz="1800" dirty="0">
                <a:solidFill>
                  <a:srgbClr val="FF6600"/>
                </a:solidFill>
                <a:latin typeface="Comic Sans MS" panose="030F0702030302020204" pitchFamily="66" charset="0"/>
              </a:rPr>
              <a:t>Hybrid: </a:t>
            </a:r>
            <a:r>
              <a:rPr lang="en-US" sz="1800" dirty="0">
                <a:latin typeface="Comic Sans MS" panose="030F0702030302020204" pitchFamily="66" charset="0"/>
              </a:rPr>
              <a:t>move to </a:t>
            </a:r>
            <a:r>
              <a:rPr lang="en-US" sz="1800" dirty="0" err="1">
                <a:latin typeface="Comic Sans MS" panose="030F0702030302020204" pitchFamily="66" charset="0"/>
              </a:rPr>
              <a:t>recomputing</a:t>
            </a:r>
            <a:r>
              <a:rPr lang="en-US" sz="1800" dirty="0">
                <a:latin typeface="Comic Sans MS" panose="030F0702030302020204" pitchFamily="66" charset="0"/>
              </a:rPr>
              <a:t> once the edges that affect the property are known</a:t>
            </a:r>
          </a:p>
          <a:p>
            <a:pPr lvl="1"/>
            <a:r>
              <a:rPr lang="en-US" sz="1800" dirty="0">
                <a:solidFill>
                  <a:srgbClr val="FF6600"/>
                </a:solidFill>
                <a:latin typeface="Comic Sans MS" panose="030F0702030302020204" pitchFamily="66" charset="0"/>
              </a:rPr>
              <a:t>Asynchrony: </a:t>
            </a:r>
            <a:r>
              <a:rPr lang="en-US" sz="1800" dirty="0">
                <a:latin typeface="Comic Sans MS" panose="030F0702030302020204" pitchFamily="66" charset="0"/>
              </a:rPr>
              <a:t>increase length of asynchrony during updating</a:t>
            </a:r>
          </a:p>
          <a:p>
            <a:pPr lvl="1"/>
            <a:r>
              <a:rPr lang="en-US" sz="1800" dirty="0">
                <a:solidFill>
                  <a:srgbClr val="FF6600"/>
                </a:solidFill>
                <a:latin typeface="Comic Sans MS" panose="030F0702030302020204" pitchFamily="66" charset="0"/>
              </a:rPr>
              <a:t>Hot Spots: </a:t>
            </a:r>
            <a:r>
              <a:rPr lang="en-US" sz="1800" dirty="0">
                <a:latin typeface="Comic Sans MS" panose="030F0702030302020204" pitchFamily="66" charset="0"/>
              </a:rPr>
              <a:t>identify </a:t>
            </a:r>
            <a:r>
              <a:rPr lang="en-US" sz="1800" dirty="0" err="1">
                <a:latin typeface="Comic Sans MS" panose="030F0702030302020204" pitchFamily="66" charset="0"/>
              </a:rPr>
              <a:t>subgraphs</a:t>
            </a:r>
            <a:r>
              <a:rPr lang="en-US" sz="1800" dirty="0">
                <a:latin typeface="Comic Sans MS" panose="030F0702030302020204" pitchFamily="66" charset="0"/>
              </a:rPr>
              <a:t> </a:t>
            </a:r>
            <a:r>
              <a:rPr lang="en-US" sz="1800" dirty="0">
                <a:latin typeface="Comic Sans MS" panose="030F0702030302020204" pitchFamily="66" charset="0"/>
              </a:rPr>
              <a:t>that will be most affected by </a:t>
            </a:r>
            <a:r>
              <a:rPr lang="en-US" sz="1800" dirty="0">
                <a:latin typeface="Comic Sans MS" panose="030F0702030302020204" pitchFamily="66" charset="0"/>
              </a:rPr>
              <a:t>change, store them separately</a:t>
            </a:r>
          </a:p>
          <a:p>
            <a:pPr lvl="1"/>
            <a:r>
              <a:rPr lang="en-US" sz="1800" dirty="0">
                <a:latin typeface="Comic Sans MS" panose="030F0702030302020204" pitchFamily="66" charset="0"/>
              </a:rPr>
              <a:t>Scheduling Changes: if changes are known, can we schedule them for improved performance</a:t>
            </a:r>
            <a:endParaRPr lang="en-US" sz="1800" dirty="0">
              <a:latin typeface="Comic Sans MS" panose="030F0702030302020204" pitchFamily="66" charset="0"/>
            </a:endParaRPr>
          </a:p>
          <a:p>
            <a:endParaRPr lang="en-US" sz="1800" dirty="0">
              <a:latin typeface="Comic Sans MS" panose="030F0702030302020204" pitchFamily="66" charset="0"/>
            </a:endParaRPr>
          </a:p>
          <a:p>
            <a:r>
              <a:rPr lang="en-US" sz="1800" dirty="0">
                <a:latin typeface="Comic Sans MS" panose="030F0702030302020204" pitchFamily="66" charset="0"/>
              </a:rPr>
              <a:t>How </a:t>
            </a:r>
            <a:r>
              <a:rPr lang="en-US" sz="1800" dirty="0">
                <a:latin typeface="Comic Sans MS" panose="030F0702030302020204" pitchFamily="66" charset="0"/>
              </a:rPr>
              <a:t>to </a:t>
            </a:r>
            <a:r>
              <a:rPr lang="en-US" sz="1800" dirty="0">
                <a:latin typeface="Comic Sans MS" panose="030F0702030302020204" pitchFamily="66" charset="0"/>
              </a:rPr>
              <a:t>measure </a:t>
            </a:r>
            <a:r>
              <a:rPr lang="en-US" sz="1800" dirty="0">
                <a:latin typeface="Comic Sans MS" panose="030F0702030302020204" pitchFamily="66" charset="0"/>
              </a:rPr>
              <a:t>scalability of </a:t>
            </a:r>
            <a:r>
              <a:rPr lang="en-US" sz="1800" dirty="0">
                <a:latin typeface="Comic Sans MS" panose="030F0702030302020204" pitchFamily="66" charset="0"/>
              </a:rPr>
              <a:t>updating</a:t>
            </a:r>
          </a:p>
          <a:p>
            <a:pPr lvl="1"/>
            <a:r>
              <a:rPr lang="en-US" sz="1800" dirty="0">
                <a:solidFill>
                  <a:srgbClr val="FF6600"/>
                </a:solidFill>
                <a:latin typeface="Comic Sans MS" panose="030F0702030302020204" pitchFamily="66" charset="0"/>
              </a:rPr>
              <a:t>Time: </a:t>
            </a:r>
            <a:r>
              <a:rPr lang="en-US" sz="1800" dirty="0">
                <a:latin typeface="Comic Sans MS" panose="030F0702030302020204" pitchFamily="66" charset="0"/>
              </a:rPr>
              <a:t>fundamental measure, but affected more by type and amount of changes than size of graph</a:t>
            </a:r>
          </a:p>
          <a:p>
            <a:pPr lvl="1"/>
            <a:r>
              <a:rPr lang="en-US" sz="1800" dirty="0">
                <a:solidFill>
                  <a:srgbClr val="FF6600"/>
                </a:solidFill>
                <a:latin typeface="Comic Sans MS" panose="030F0702030302020204" pitchFamily="66" charset="0"/>
              </a:rPr>
              <a:t>TEPS: </a:t>
            </a:r>
            <a:r>
              <a:rPr lang="en-US" sz="1800" dirty="0">
                <a:latin typeface="Comic Sans MS" panose="030F0702030302020204" pitchFamily="66" charset="0"/>
              </a:rPr>
              <a:t>traversed edges per second, but we are trying to reduce the number of edges traversed</a:t>
            </a:r>
          </a:p>
          <a:p>
            <a:pPr lvl="1"/>
            <a:r>
              <a:rPr lang="en-US" sz="1800" dirty="0">
                <a:solidFill>
                  <a:srgbClr val="FF6600"/>
                </a:solidFill>
                <a:latin typeface="Comic Sans MS" panose="030F0702030302020204" pitchFamily="66" charset="0"/>
              </a:rPr>
              <a:t>Others: </a:t>
            </a:r>
            <a:r>
              <a:rPr lang="en-US" sz="1800" dirty="0">
                <a:latin typeface="Comic Sans MS" panose="030F0702030302020204" pitchFamily="66" charset="0"/>
              </a:rPr>
              <a:t>number of edges updated  per </a:t>
            </a:r>
            <a:r>
              <a:rPr lang="en-US" sz="1800" dirty="0" smtClean="0">
                <a:latin typeface="Comic Sans MS" panose="030F0702030302020204" pitchFamily="66" charset="0"/>
              </a:rPr>
              <a:t>change</a:t>
            </a:r>
            <a:endParaRPr lang="en-US" sz="1800" dirty="0">
              <a:latin typeface="Comic Sans MS" panose="030F0702030302020204" pitchFamily="66" charset="0"/>
            </a:endParaRPr>
          </a:p>
          <a:p>
            <a:pPr lvl="1"/>
            <a:endParaRPr lang="en-US" sz="1800" dirty="0"/>
          </a:p>
          <a:p>
            <a:pPr lvl="1"/>
            <a:endParaRPr lang="en-US" sz="1800" dirty="0" smtClean="0"/>
          </a:p>
          <a:p>
            <a:pPr lvl="1"/>
            <a:endParaRPr lang="en-US" sz="1800" dirty="0"/>
          </a:p>
          <a:p>
            <a:endParaRPr lang="en-US" sz="1800" dirty="0" smtClean="0"/>
          </a:p>
          <a:p>
            <a:endParaRPr lang="en-US" sz="1800" dirty="0" smtClean="0"/>
          </a:p>
          <a:p>
            <a:endParaRPr lang="en-US" sz="1800" dirty="0" smtClean="0"/>
          </a:p>
        </p:txBody>
      </p:sp>
      <p:sp>
        <p:nvSpPr>
          <p:cNvPr id="4" name="Date Placeholder 3"/>
          <p:cNvSpPr>
            <a:spLocks noGrp="1"/>
          </p:cNvSpPr>
          <p:nvPr>
            <p:ph type="dt" sz="half" idx="10"/>
          </p:nvPr>
        </p:nvSpPr>
        <p:spPr/>
        <p:txBody>
          <a:bodyPr/>
          <a:lstStyle/>
          <a:p>
            <a:fld id="{0EA356A4-121C-41A3-911A-C103E1298945}"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29</a:t>
            </a:fld>
            <a:endParaRPr lang="en-US" dirty="0"/>
          </a:p>
        </p:txBody>
      </p:sp>
    </p:spTree>
    <p:extLst>
      <p:ext uri="{BB962C8B-B14F-4D97-AF65-F5344CB8AC3E}">
        <p14:creationId xmlns:p14="http://schemas.microsoft.com/office/powerpoint/2010/main" val="38774839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panose="030F0702030302020204" pitchFamily="66" charset="0"/>
                <a:cs typeface="Comic Sans MS"/>
              </a:rPr>
              <a:t>Dynamic Networks</a:t>
            </a:r>
            <a:endParaRPr lang="en-US" dirty="0">
              <a:latin typeface="Comic Sans MS" panose="030F0702030302020204" pitchFamily="66" charset="0"/>
              <a:cs typeface="Comic Sans MS"/>
            </a:endParaRPr>
          </a:p>
        </p:txBody>
      </p:sp>
      <p:sp>
        <p:nvSpPr>
          <p:cNvPr id="3" name="Content Placeholder 2"/>
          <p:cNvSpPr>
            <a:spLocks noGrp="1"/>
          </p:cNvSpPr>
          <p:nvPr>
            <p:ph idx="1"/>
          </p:nvPr>
        </p:nvSpPr>
        <p:spPr/>
        <p:txBody>
          <a:bodyPr>
            <a:normAutofit lnSpcReduction="10000"/>
          </a:bodyPr>
          <a:lstStyle/>
          <a:p>
            <a:r>
              <a:rPr lang="en-US" dirty="0" smtClean="0">
                <a:latin typeface="Comic Sans MS" panose="030F0702030302020204" pitchFamily="66" charset="0"/>
                <a:cs typeface="Comic Sans MS"/>
              </a:rPr>
              <a:t>Analyzing properties of the networks can help in understanding the characteristics of the underlying systems</a:t>
            </a:r>
          </a:p>
          <a:p>
            <a:pPr lvl="1"/>
            <a:r>
              <a:rPr lang="en-US" dirty="0" smtClean="0">
                <a:latin typeface="Comic Sans MS" panose="030F0702030302020204" pitchFamily="66" charset="0"/>
                <a:cs typeface="Comic Sans MS"/>
              </a:rPr>
              <a:t>Communities indicate groups of friends in social networks</a:t>
            </a:r>
          </a:p>
          <a:p>
            <a:pPr lvl="1"/>
            <a:r>
              <a:rPr lang="en-US" dirty="0" smtClean="0">
                <a:latin typeface="Comic Sans MS" panose="030F0702030302020204" pitchFamily="66" charset="0"/>
                <a:cs typeface="Comic Sans MS"/>
              </a:rPr>
              <a:t>High centrality vertices indicate in important proteins in PPI networks</a:t>
            </a:r>
          </a:p>
          <a:p>
            <a:pPr lvl="1"/>
            <a:endParaRPr lang="en-US" dirty="0" smtClean="0">
              <a:latin typeface="Comic Sans MS" panose="030F0702030302020204" pitchFamily="66" charset="0"/>
              <a:cs typeface="Comic Sans MS"/>
            </a:endParaRPr>
          </a:p>
          <a:p>
            <a:r>
              <a:rPr lang="en-US" dirty="0" smtClean="0">
                <a:latin typeface="Comic Sans MS" panose="030F0702030302020204" pitchFamily="66" charset="0"/>
                <a:cs typeface="Comic Sans MS"/>
              </a:rPr>
              <a:t>Networks can evolve with time, so the properties of the dynamic networks have to be updated</a:t>
            </a:r>
          </a:p>
          <a:p>
            <a:endParaRPr lang="en-US" dirty="0" smtClean="0">
              <a:latin typeface="Comic Sans MS" panose="030F0702030302020204" pitchFamily="66" charset="0"/>
              <a:cs typeface="Comic Sans MS"/>
            </a:endParaRPr>
          </a:p>
          <a:p>
            <a:r>
              <a:rPr lang="en-US" dirty="0" smtClean="0">
                <a:latin typeface="Comic Sans MS" panose="030F0702030302020204" pitchFamily="66" charset="0"/>
                <a:cs typeface="Comic Sans MS"/>
              </a:rPr>
              <a:t>Goal: </a:t>
            </a:r>
            <a:r>
              <a:rPr lang="en-US" dirty="0" smtClean="0">
                <a:solidFill>
                  <a:srgbClr val="FF6600"/>
                </a:solidFill>
                <a:latin typeface="Comic Sans MS" panose="030F0702030302020204" pitchFamily="66" charset="0"/>
                <a:cs typeface="Comic Sans MS"/>
              </a:rPr>
              <a:t>Update only the part of the network affected by the change,</a:t>
            </a:r>
            <a:r>
              <a:rPr lang="en-US" dirty="0" smtClean="0">
                <a:latin typeface="Comic Sans MS" panose="030F0702030302020204" pitchFamily="66" charset="0"/>
                <a:cs typeface="Comic Sans MS"/>
              </a:rPr>
              <a:t> rather than </a:t>
            </a:r>
            <a:r>
              <a:rPr lang="en-US" dirty="0" err="1" smtClean="0">
                <a:latin typeface="Comic Sans MS" panose="030F0702030302020204" pitchFamily="66" charset="0"/>
                <a:cs typeface="Comic Sans MS"/>
              </a:rPr>
              <a:t>recomputing</a:t>
            </a:r>
            <a:r>
              <a:rPr lang="en-US" dirty="0" smtClean="0">
                <a:latin typeface="Comic Sans MS" panose="030F0702030302020204" pitchFamily="66" charset="0"/>
                <a:cs typeface="Comic Sans MS"/>
              </a:rPr>
              <a:t> from scratch</a:t>
            </a:r>
          </a:p>
        </p:txBody>
      </p:sp>
      <p:sp>
        <p:nvSpPr>
          <p:cNvPr id="4" name="Date Placeholder 3"/>
          <p:cNvSpPr>
            <a:spLocks noGrp="1"/>
          </p:cNvSpPr>
          <p:nvPr>
            <p:ph type="dt" sz="half" idx="10"/>
          </p:nvPr>
        </p:nvSpPr>
        <p:spPr/>
        <p:txBody>
          <a:bodyPr/>
          <a:lstStyle/>
          <a:p>
            <a:fld id="{D3A7B4F5-8416-49A6-905F-406DB78B9C02}"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3</a:t>
            </a:fld>
            <a:endParaRPr lang="en-US" dirty="0"/>
          </a:p>
        </p:txBody>
      </p:sp>
    </p:spTree>
    <p:extLst>
      <p:ext uri="{BB962C8B-B14F-4D97-AF65-F5344CB8AC3E}">
        <p14:creationId xmlns:p14="http://schemas.microsoft.com/office/powerpoint/2010/main" val="39821060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p:cNvSpPr/>
          <p:nvPr/>
        </p:nvSpPr>
        <p:spPr>
          <a:xfrm>
            <a:off x="1172206" y="3661872"/>
            <a:ext cx="1872614" cy="746125"/>
          </a:xfrm>
          <a:custGeom>
            <a:avLst/>
            <a:gdLst/>
            <a:ahLst/>
            <a:cxnLst/>
            <a:rect l="l" t="t" r="r" b="b"/>
            <a:pathLst>
              <a:path w="1872614" h="746125">
                <a:moveTo>
                  <a:pt x="1499550" y="745499"/>
                </a:moveTo>
                <a:lnTo>
                  <a:pt x="0" y="745499"/>
                </a:lnTo>
                <a:lnTo>
                  <a:pt x="0" y="0"/>
                </a:lnTo>
                <a:lnTo>
                  <a:pt x="1499550" y="0"/>
                </a:lnTo>
                <a:lnTo>
                  <a:pt x="1872300" y="372749"/>
                </a:lnTo>
                <a:lnTo>
                  <a:pt x="1499550" y="745499"/>
                </a:lnTo>
                <a:close/>
              </a:path>
            </a:pathLst>
          </a:custGeom>
          <a:solidFill>
            <a:srgbClr val="31384D"/>
          </a:solidFill>
        </p:spPr>
        <p:txBody>
          <a:bodyPr wrap="square" lIns="0" tIns="0" rIns="0" bIns="0" rtlCol="0"/>
          <a:lstStyle/>
          <a:p>
            <a:endParaRPr/>
          </a:p>
        </p:txBody>
      </p:sp>
      <p:sp>
        <p:nvSpPr>
          <p:cNvPr id="6" name="object 3"/>
          <p:cNvSpPr txBox="1"/>
          <p:nvPr/>
        </p:nvSpPr>
        <p:spPr>
          <a:xfrm>
            <a:off x="1441225" y="3915305"/>
            <a:ext cx="957580" cy="223520"/>
          </a:xfrm>
          <a:prstGeom prst="rect">
            <a:avLst/>
          </a:prstGeom>
        </p:spPr>
        <p:txBody>
          <a:bodyPr vert="horz" wrap="square" lIns="0" tIns="12700" rIns="0" bIns="0" rtlCol="0">
            <a:spAutoFit/>
          </a:bodyPr>
          <a:lstStyle/>
          <a:p>
            <a:pPr marL="12700">
              <a:lnSpc>
                <a:spcPct val="100000"/>
              </a:lnSpc>
              <a:spcBef>
                <a:spcPts val="100"/>
              </a:spcBef>
            </a:pPr>
            <a:r>
              <a:rPr sz="1300" spc="5" dirty="0">
                <a:solidFill>
                  <a:srgbClr val="FFFFFF"/>
                </a:solidFill>
                <a:latin typeface="Arial"/>
                <a:cs typeface="Arial"/>
              </a:rPr>
              <a:t>August</a:t>
            </a:r>
            <a:r>
              <a:rPr sz="1300" spc="-110" dirty="0">
                <a:solidFill>
                  <a:srgbClr val="FFFFFF"/>
                </a:solidFill>
                <a:latin typeface="Arial"/>
                <a:cs typeface="Arial"/>
              </a:rPr>
              <a:t> </a:t>
            </a:r>
            <a:r>
              <a:rPr sz="1300" dirty="0">
                <a:solidFill>
                  <a:srgbClr val="FFFFFF"/>
                </a:solidFill>
                <a:latin typeface="Arial"/>
                <a:cs typeface="Arial"/>
              </a:rPr>
              <a:t>2015</a:t>
            </a:r>
            <a:endParaRPr sz="1300">
              <a:latin typeface="Arial"/>
              <a:cs typeface="Arial"/>
            </a:endParaRPr>
          </a:p>
        </p:txBody>
      </p:sp>
      <p:sp>
        <p:nvSpPr>
          <p:cNvPr id="7" name="object 4"/>
          <p:cNvSpPr/>
          <p:nvPr/>
        </p:nvSpPr>
        <p:spPr>
          <a:xfrm>
            <a:off x="1843555"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8" name="object 5"/>
          <p:cNvSpPr/>
          <p:nvPr/>
        </p:nvSpPr>
        <p:spPr>
          <a:xfrm>
            <a:off x="1744092" y="3073087"/>
            <a:ext cx="198899" cy="198899"/>
          </a:xfrm>
          <a:prstGeom prst="rect">
            <a:avLst/>
          </a:prstGeom>
          <a:blipFill>
            <a:blip r:embed="rId2" cstate="print"/>
            <a:stretch>
              <a:fillRect/>
            </a:stretch>
          </a:blipFill>
        </p:spPr>
        <p:txBody>
          <a:bodyPr wrap="square" lIns="0" tIns="0" rIns="0" bIns="0" rtlCol="0"/>
          <a:lstStyle/>
          <a:p>
            <a:endParaRPr/>
          </a:p>
        </p:txBody>
      </p:sp>
      <p:sp>
        <p:nvSpPr>
          <p:cNvPr id="9" name="object 6"/>
          <p:cNvSpPr txBox="1">
            <a:spLocks/>
          </p:cNvSpPr>
          <p:nvPr/>
        </p:nvSpPr>
        <p:spPr>
          <a:xfrm>
            <a:off x="1222673" y="1870083"/>
            <a:ext cx="2007235" cy="854075"/>
          </a:xfrm>
          <a:prstGeom prst="rect">
            <a:avLst/>
          </a:prstGeom>
        </p:spPr>
        <p:txBody>
          <a:bodyPr vert="horz" wrap="square" lIns="0" tIns="12700" rIns="0" bIns="0" rtlCol="0" anchor="ctr">
            <a:spAutoFit/>
          </a:bodyPr>
          <a:lstStyle>
            <a:lvl1pPr algn="l" defTabSz="914377" rtl="0" eaLnBrk="1" latinLnBrk="0" hangingPunct="1">
              <a:lnSpc>
                <a:spcPct val="90000"/>
              </a:lnSpc>
              <a:spcBef>
                <a:spcPct val="0"/>
              </a:spcBef>
              <a:buNone/>
              <a:defRPr sz="4400" kern="1200">
                <a:solidFill>
                  <a:schemeClr val="accent5"/>
                </a:solidFill>
                <a:latin typeface="+mj-lt"/>
                <a:ea typeface="+mj-ea"/>
                <a:cs typeface="+mj-cs"/>
              </a:defRPr>
            </a:lvl1pPr>
          </a:lstStyle>
          <a:p>
            <a:pPr marL="12700" marR="5080">
              <a:lnSpc>
                <a:spcPct val="113300"/>
              </a:lnSpc>
              <a:spcBef>
                <a:spcPts val="100"/>
              </a:spcBef>
            </a:pPr>
            <a:r>
              <a:rPr lang="en-US" sz="1600" spc="5" dirty="0" smtClean="0">
                <a:solidFill>
                  <a:schemeClr val="tx1"/>
                </a:solidFill>
                <a:latin typeface="Comic Sans MS" panose="030F0702030302020204" pitchFamily="66" charset="0"/>
                <a:cs typeface="Arial"/>
              </a:rPr>
              <a:t>Brainstorming on</a:t>
            </a:r>
            <a:r>
              <a:rPr lang="en-US" sz="1600" spc="-155" dirty="0" smtClean="0">
                <a:solidFill>
                  <a:schemeClr val="tx1"/>
                </a:solidFill>
                <a:latin typeface="Comic Sans MS" panose="030F0702030302020204" pitchFamily="66" charset="0"/>
                <a:cs typeface="Arial"/>
              </a:rPr>
              <a:t> </a:t>
            </a:r>
            <a:r>
              <a:rPr lang="en-US" sz="1600" spc="15" dirty="0" smtClean="0">
                <a:solidFill>
                  <a:schemeClr val="tx1"/>
                </a:solidFill>
                <a:latin typeface="Comic Sans MS" panose="030F0702030302020204" pitchFamily="66" charset="0"/>
                <a:cs typeface="Arial"/>
              </a:rPr>
              <a:t>how  </a:t>
            </a:r>
            <a:r>
              <a:rPr lang="en-US" sz="1600" spc="45" dirty="0" smtClean="0">
                <a:solidFill>
                  <a:schemeClr val="tx1"/>
                </a:solidFill>
                <a:latin typeface="Comic Sans MS" panose="030F0702030302020204" pitchFamily="66" charset="0"/>
                <a:cs typeface="Arial"/>
              </a:rPr>
              <a:t>to </a:t>
            </a:r>
            <a:r>
              <a:rPr lang="en-US" sz="1600" spc="-20" dirty="0" smtClean="0">
                <a:solidFill>
                  <a:schemeClr val="tx1"/>
                </a:solidFill>
                <a:latin typeface="Comic Sans MS" panose="030F0702030302020204" pitchFamily="66" charset="0"/>
                <a:cs typeface="Arial"/>
              </a:rPr>
              <a:t>analyze </a:t>
            </a:r>
            <a:r>
              <a:rPr lang="en-US" sz="1600" spc="5" dirty="0" smtClean="0">
                <a:solidFill>
                  <a:schemeClr val="tx1"/>
                </a:solidFill>
                <a:latin typeface="Comic Sans MS" panose="030F0702030302020204" pitchFamily="66" charset="0"/>
                <a:cs typeface="Arial"/>
              </a:rPr>
              <a:t>dynamic  </a:t>
            </a:r>
            <a:r>
              <a:rPr lang="en-US" sz="1600" spc="10" dirty="0" smtClean="0">
                <a:solidFill>
                  <a:schemeClr val="tx1"/>
                </a:solidFill>
                <a:latin typeface="Comic Sans MS" panose="030F0702030302020204" pitchFamily="66" charset="0"/>
                <a:cs typeface="Arial"/>
              </a:rPr>
              <a:t>networks</a:t>
            </a:r>
            <a:endParaRPr lang="en-US" sz="1600" dirty="0">
              <a:solidFill>
                <a:schemeClr val="tx1"/>
              </a:solidFill>
              <a:latin typeface="Comic Sans MS" panose="030F0702030302020204" pitchFamily="66" charset="0"/>
              <a:cs typeface="Arial"/>
            </a:endParaRPr>
          </a:p>
        </p:txBody>
      </p:sp>
      <p:sp>
        <p:nvSpPr>
          <p:cNvPr id="10" name="object 7"/>
          <p:cNvSpPr/>
          <p:nvPr/>
        </p:nvSpPr>
        <p:spPr>
          <a:xfrm>
            <a:off x="2648326" y="3670834"/>
            <a:ext cx="2051685" cy="746125"/>
          </a:xfrm>
          <a:custGeom>
            <a:avLst/>
            <a:gdLst/>
            <a:ahLst/>
            <a:cxnLst/>
            <a:rect l="l" t="t" r="r" b="b"/>
            <a:pathLst>
              <a:path w="2051685" h="746125">
                <a:moveTo>
                  <a:pt x="1678350" y="745499"/>
                </a:moveTo>
                <a:lnTo>
                  <a:pt x="0" y="745499"/>
                </a:lnTo>
                <a:lnTo>
                  <a:pt x="372749" y="372749"/>
                </a:lnTo>
                <a:lnTo>
                  <a:pt x="0" y="0"/>
                </a:lnTo>
                <a:lnTo>
                  <a:pt x="1678350" y="0"/>
                </a:lnTo>
                <a:lnTo>
                  <a:pt x="2051100" y="372749"/>
                </a:lnTo>
                <a:lnTo>
                  <a:pt x="1678350" y="745499"/>
                </a:lnTo>
                <a:close/>
              </a:path>
            </a:pathLst>
          </a:custGeom>
          <a:solidFill>
            <a:srgbClr val="31384D"/>
          </a:solidFill>
        </p:spPr>
        <p:txBody>
          <a:bodyPr wrap="square" lIns="0" tIns="0" rIns="0" bIns="0" rtlCol="0"/>
          <a:lstStyle/>
          <a:p>
            <a:endParaRPr/>
          </a:p>
        </p:txBody>
      </p:sp>
      <p:sp>
        <p:nvSpPr>
          <p:cNvPr id="11" name="object 8"/>
          <p:cNvSpPr/>
          <p:nvPr/>
        </p:nvSpPr>
        <p:spPr>
          <a:xfrm>
            <a:off x="2648326" y="3661872"/>
            <a:ext cx="2051685" cy="746125"/>
          </a:xfrm>
          <a:custGeom>
            <a:avLst/>
            <a:gdLst/>
            <a:ahLst/>
            <a:cxnLst/>
            <a:rect l="l" t="t" r="r" b="b"/>
            <a:pathLst>
              <a:path w="2051685" h="746125">
                <a:moveTo>
                  <a:pt x="0" y="0"/>
                </a:moveTo>
                <a:lnTo>
                  <a:pt x="1678350" y="0"/>
                </a:lnTo>
                <a:lnTo>
                  <a:pt x="2051100" y="372749"/>
                </a:lnTo>
                <a:lnTo>
                  <a:pt x="1678350"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12" name="object 9"/>
          <p:cNvSpPr txBox="1"/>
          <p:nvPr/>
        </p:nvSpPr>
        <p:spPr>
          <a:xfrm>
            <a:off x="3216568" y="3915305"/>
            <a:ext cx="796925" cy="223520"/>
          </a:xfrm>
          <a:prstGeom prst="rect">
            <a:avLst/>
          </a:prstGeom>
        </p:spPr>
        <p:txBody>
          <a:bodyPr vert="horz" wrap="square" lIns="0" tIns="12700" rIns="0" bIns="0" rtlCol="0">
            <a:spAutoFit/>
          </a:bodyPr>
          <a:lstStyle/>
          <a:p>
            <a:pPr marL="12700">
              <a:lnSpc>
                <a:spcPct val="100000"/>
              </a:lnSpc>
              <a:spcBef>
                <a:spcPts val="100"/>
              </a:spcBef>
            </a:pPr>
            <a:r>
              <a:rPr sz="1300" dirty="0">
                <a:solidFill>
                  <a:srgbClr val="FFFFFF"/>
                </a:solidFill>
                <a:latin typeface="Arial"/>
                <a:cs typeface="Arial"/>
              </a:rPr>
              <a:t>June</a:t>
            </a:r>
            <a:r>
              <a:rPr sz="1300" spc="-110" dirty="0">
                <a:solidFill>
                  <a:srgbClr val="FFFFFF"/>
                </a:solidFill>
                <a:latin typeface="Arial"/>
                <a:cs typeface="Arial"/>
              </a:rPr>
              <a:t> </a:t>
            </a:r>
            <a:r>
              <a:rPr sz="1300" dirty="0">
                <a:solidFill>
                  <a:srgbClr val="FFFFFF"/>
                </a:solidFill>
                <a:latin typeface="Arial"/>
                <a:cs typeface="Arial"/>
              </a:rPr>
              <a:t>2016</a:t>
            </a:r>
            <a:endParaRPr sz="1300" dirty="0">
              <a:latin typeface="Arial"/>
              <a:cs typeface="Arial"/>
            </a:endParaRPr>
          </a:p>
        </p:txBody>
      </p:sp>
      <p:sp>
        <p:nvSpPr>
          <p:cNvPr id="13" name="object 10"/>
          <p:cNvSpPr/>
          <p:nvPr/>
        </p:nvSpPr>
        <p:spPr>
          <a:xfrm>
            <a:off x="3197017" y="4401829"/>
            <a:ext cx="0" cy="554990"/>
          </a:xfrm>
          <a:custGeom>
            <a:avLst/>
            <a:gdLst/>
            <a:ahLst/>
            <a:cxnLst/>
            <a:rect l="l" t="t" r="r" b="b"/>
            <a:pathLst>
              <a:path h="554989">
                <a:moveTo>
                  <a:pt x="0" y="554699"/>
                </a:moveTo>
                <a:lnTo>
                  <a:pt x="0" y="0"/>
                </a:lnTo>
              </a:path>
            </a:pathLst>
          </a:custGeom>
          <a:ln w="9524">
            <a:solidFill>
              <a:srgbClr val="666666"/>
            </a:solidFill>
          </a:ln>
        </p:spPr>
        <p:txBody>
          <a:bodyPr wrap="square" lIns="0" tIns="0" rIns="0" bIns="0" rtlCol="0"/>
          <a:lstStyle/>
          <a:p>
            <a:endParaRPr/>
          </a:p>
        </p:txBody>
      </p:sp>
      <p:sp>
        <p:nvSpPr>
          <p:cNvPr id="14" name="object 11"/>
          <p:cNvSpPr/>
          <p:nvPr/>
        </p:nvSpPr>
        <p:spPr>
          <a:xfrm>
            <a:off x="3097555" y="4796585"/>
            <a:ext cx="198899" cy="198899"/>
          </a:xfrm>
          <a:prstGeom prst="rect">
            <a:avLst/>
          </a:prstGeom>
          <a:blipFill>
            <a:blip r:embed="rId3" cstate="print"/>
            <a:stretch>
              <a:fillRect/>
            </a:stretch>
          </a:blipFill>
        </p:spPr>
        <p:txBody>
          <a:bodyPr wrap="square" lIns="0" tIns="0" rIns="0" bIns="0" rtlCol="0"/>
          <a:lstStyle/>
          <a:p>
            <a:endParaRPr/>
          </a:p>
        </p:txBody>
      </p:sp>
      <p:sp>
        <p:nvSpPr>
          <p:cNvPr id="15" name="object 12"/>
          <p:cNvSpPr txBox="1"/>
          <p:nvPr/>
        </p:nvSpPr>
        <p:spPr>
          <a:xfrm>
            <a:off x="1089891" y="5013409"/>
            <a:ext cx="3610119" cy="569258"/>
          </a:xfrm>
          <a:prstGeom prst="rect">
            <a:avLst/>
          </a:prstGeom>
        </p:spPr>
        <p:txBody>
          <a:bodyPr vert="horz" wrap="square" lIns="0" tIns="12700" rIns="0" bIns="0" rtlCol="0">
            <a:spAutoFit/>
          </a:bodyPr>
          <a:lstStyle/>
          <a:p>
            <a:pPr marL="12700" marR="5080">
              <a:lnSpc>
                <a:spcPct val="113300"/>
              </a:lnSpc>
              <a:spcBef>
                <a:spcPts val="100"/>
              </a:spcBef>
            </a:pPr>
            <a:r>
              <a:rPr sz="1600" spc="-25" dirty="0">
                <a:latin typeface="Comic Sans MS" panose="030F0702030302020204" pitchFamily="66" charset="0"/>
                <a:cs typeface="Arial"/>
              </a:rPr>
              <a:t>Solved </a:t>
            </a:r>
            <a:r>
              <a:rPr sz="1600" spc="-15" dirty="0">
                <a:latin typeface="Comic Sans MS" panose="030F0702030302020204" pitchFamily="66" charset="0"/>
                <a:cs typeface="Arial"/>
              </a:rPr>
              <a:t>Connected </a:t>
            </a:r>
            <a:r>
              <a:rPr lang="en-US" sz="1600" spc="-15" dirty="0" smtClean="0">
                <a:latin typeface="Comic Sans MS" panose="030F0702030302020204" pitchFamily="66" charset="0"/>
                <a:cs typeface="Arial"/>
              </a:rPr>
              <a:t>  </a:t>
            </a:r>
            <a:r>
              <a:rPr sz="1600" spc="-5" dirty="0" smtClean="0">
                <a:latin typeface="Comic Sans MS" panose="030F0702030302020204" pitchFamily="66" charset="0"/>
                <a:cs typeface="Arial"/>
              </a:rPr>
              <a:t>Components</a:t>
            </a:r>
            <a:r>
              <a:rPr sz="1600" spc="-5" dirty="0">
                <a:latin typeface="Comic Sans MS" panose="030F0702030302020204" pitchFamily="66" charset="0"/>
                <a:cs typeface="Arial"/>
              </a:rPr>
              <a:t>. </a:t>
            </a:r>
            <a:r>
              <a:rPr sz="1600" spc="-15" dirty="0">
                <a:latin typeface="Comic Sans MS" panose="030F0702030302020204" pitchFamily="66" charset="0"/>
                <a:cs typeface="Arial"/>
              </a:rPr>
              <a:t>Presented</a:t>
            </a:r>
            <a:r>
              <a:rPr sz="1600" spc="-135" dirty="0">
                <a:latin typeface="Comic Sans MS" panose="030F0702030302020204" pitchFamily="66" charset="0"/>
                <a:cs typeface="Arial"/>
              </a:rPr>
              <a:t> </a:t>
            </a:r>
            <a:r>
              <a:rPr sz="1600" spc="5" dirty="0">
                <a:latin typeface="Comic Sans MS" panose="030F0702030302020204" pitchFamily="66" charset="0"/>
                <a:cs typeface="Arial"/>
              </a:rPr>
              <a:t>in  </a:t>
            </a:r>
            <a:r>
              <a:rPr sz="1600" spc="-75" dirty="0">
                <a:latin typeface="Comic Sans MS" panose="030F0702030302020204" pitchFamily="66" charset="0"/>
                <a:cs typeface="Arial"/>
              </a:rPr>
              <a:t>IPDPS</a:t>
            </a:r>
            <a:r>
              <a:rPr sz="1600" spc="-60" dirty="0">
                <a:latin typeface="Comic Sans MS" panose="030F0702030302020204" pitchFamily="66" charset="0"/>
                <a:cs typeface="Arial"/>
              </a:rPr>
              <a:t> </a:t>
            </a:r>
            <a:r>
              <a:rPr sz="1600" dirty="0">
                <a:latin typeface="Comic Sans MS" panose="030F0702030302020204" pitchFamily="66" charset="0"/>
                <a:cs typeface="Arial"/>
              </a:rPr>
              <a:t>2016</a:t>
            </a:r>
          </a:p>
        </p:txBody>
      </p:sp>
      <p:sp>
        <p:nvSpPr>
          <p:cNvPr id="16" name="object 13"/>
          <p:cNvSpPr/>
          <p:nvPr/>
        </p:nvSpPr>
        <p:spPr>
          <a:xfrm>
            <a:off x="4303246" y="3661872"/>
            <a:ext cx="2051685" cy="746125"/>
          </a:xfrm>
          <a:custGeom>
            <a:avLst/>
            <a:gdLst/>
            <a:ahLst/>
            <a:cxnLst/>
            <a:rect l="l" t="t" r="r" b="b"/>
            <a:pathLst>
              <a:path w="2051685" h="746125">
                <a:moveTo>
                  <a:pt x="1678349" y="745499"/>
                </a:moveTo>
                <a:lnTo>
                  <a:pt x="0" y="745499"/>
                </a:lnTo>
                <a:lnTo>
                  <a:pt x="372749" y="372749"/>
                </a:lnTo>
                <a:lnTo>
                  <a:pt x="0" y="0"/>
                </a:lnTo>
                <a:lnTo>
                  <a:pt x="1678349" y="0"/>
                </a:lnTo>
                <a:lnTo>
                  <a:pt x="2051099" y="372749"/>
                </a:lnTo>
                <a:lnTo>
                  <a:pt x="1678349" y="745499"/>
                </a:lnTo>
                <a:close/>
              </a:path>
            </a:pathLst>
          </a:custGeom>
          <a:solidFill>
            <a:srgbClr val="31384D"/>
          </a:solidFill>
        </p:spPr>
        <p:txBody>
          <a:bodyPr wrap="square" lIns="0" tIns="0" rIns="0" bIns="0" rtlCol="0"/>
          <a:lstStyle/>
          <a:p>
            <a:endParaRPr/>
          </a:p>
        </p:txBody>
      </p:sp>
      <p:sp>
        <p:nvSpPr>
          <p:cNvPr id="17" name="object 14"/>
          <p:cNvSpPr/>
          <p:nvPr/>
        </p:nvSpPr>
        <p:spPr>
          <a:xfrm>
            <a:off x="4303246" y="3661872"/>
            <a:ext cx="2051685" cy="746125"/>
          </a:xfrm>
          <a:custGeom>
            <a:avLst/>
            <a:gdLst/>
            <a:ahLst/>
            <a:cxnLst/>
            <a:rect l="l" t="t" r="r" b="b"/>
            <a:pathLst>
              <a:path w="2051685" h="746125">
                <a:moveTo>
                  <a:pt x="0" y="0"/>
                </a:moveTo>
                <a:lnTo>
                  <a:pt x="1678349" y="0"/>
                </a:lnTo>
                <a:lnTo>
                  <a:pt x="2051099" y="372749"/>
                </a:lnTo>
                <a:lnTo>
                  <a:pt x="1678349"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18" name="object 15"/>
          <p:cNvSpPr txBox="1"/>
          <p:nvPr/>
        </p:nvSpPr>
        <p:spPr>
          <a:xfrm>
            <a:off x="4897254" y="3915305"/>
            <a:ext cx="718185" cy="223520"/>
          </a:xfrm>
          <a:prstGeom prst="rect">
            <a:avLst/>
          </a:prstGeom>
        </p:spPr>
        <p:txBody>
          <a:bodyPr vert="horz" wrap="square" lIns="0" tIns="12700" rIns="0" bIns="0" rtlCol="0">
            <a:spAutoFit/>
          </a:bodyPr>
          <a:lstStyle/>
          <a:p>
            <a:pPr marL="12700">
              <a:lnSpc>
                <a:spcPct val="100000"/>
              </a:lnSpc>
              <a:spcBef>
                <a:spcPts val="100"/>
              </a:spcBef>
            </a:pPr>
            <a:r>
              <a:rPr sz="1300" spc="-35" dirty="0">
                <a:solidFill>
                  <a:srgbClr val="FFFFFF"/>
                </a:solidFill>
                <a:latin typeface="Arial"/>
                <a:cs typeface="Arial"/>
              </a:rPr>
              <a:t>Dec</a:t>
            </a:r>
            <a:r>
              <a:rPr sz="1300" spc="-110" dirty="0">
                <a:solidFill>
                  <a:srgbClr val="FFFFFF"/>
                </a:solidFill>
                <a:latin typeface="Arial"/>
                <a:cs typeface="Arial"/>
              </a:rPr>
              <a:t> </a:t>
            </a:r>
            <a:r>
              <a:rPr sz="1300" dirty="0">
                <a:solidFill>
                  <a:srgbClr val="FFFFFF"/>
                </a:solidFill>
                <a:latin typeface="Arial"/>
                <a:cs typeface="Arial"/>
              </a:rPr>
              <a:t>2016</a:t>
            </a:r>
            <a:endParaRPr sz="1300">
              <a:latin typeface="Arial"/>
              <a:cs typeface="Arial"/>
            </a:endParaRPr>
          </a:p>
        </p:txBody>
      </p:sp>
      <p:sp>
        <p:nvSpPr>
          <p:cNvPr id="19" name="object 16"/>
          <p:cNvSpPr/>
          <p:nvPr/>
        </p:nvSpPr>
        <p:spPr>
          <a:xfrm>
            <a:off x="4989468"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20" name="object 17"/>
          <p:cNvSpPr/>
          <p:nvPr/>
        </p:nvSpPr>
        <p:spPr>
          <a:xfrm>
            <a:off x="4890005" y="3073087"/>
            <a:ext cx="198899" cy="198899"/>
          </a:xfrm>
          <a:prstGeom prst="rect">
            <a:avLst/>
          </a:prstGeom>
          <a:blipFill>
            <a:blip r:embed="rId4" cstate="print"/>
            <a:stretch>
              <a:fillRect/>
            </a:stretch>
          </a:blipFill>
        </p:spPr>
        <p:txBody>
          <a:bodyPr wrap="square" lIns="0" tIns="0" rIns="0" bIns="0" rtlCol="0"/>
          <a:lstStyle/>
          <a:p>
            <a:endParaRPr/>
          </a:p>
        </p:txBody>
      </p:sp>
      <p:sp>
        <p:nvSpPr>
          <p:cNvPr id="21" name="object 18"/>
          <p:cNvSpPr txBox="1"/>
          <p:nvPr/>
        </p:nvSpPr>
        <p:spPr>
          <a:xfrm>
            <a:off x="4208392" y="1870083"/>
            <a:ext cx="2007235" cy="854075"/>
          </a:xfrm>
          <a:prstGeom prst="rect">
            <a:avLst/>
          </a:prstGeom>
        </p:spPr>
        <p:txBody>
          <a:bodyPr vert="horz" wrap="square" lIns="0" tIns="12700" rIns="0" bIns="0" rtlCol="0">
            <a:spAutoFit/>
          </a:bodyPr>
          <a:lstStyle/>
          <a:p>
            <a:pPr marL="12700" marR="5080">
              <a:lnSpc>
                <a:spcPct val="113300"/>
              </a:lnSpc>
              <a:spcBef>
                <a:spcPts val="100"/>
              </a:spcBef>
            </a:pPr>
            <a:r>
              <a:rPr sz="1600" spc="5" dirty="0">
                <a:latin typeface="Comic Sans MS" panose="030F0702030302020204" pitchFamily="66" charset="0"/>
                <a:cs typeface="Arial"/>
              </a:rPr>
              <a:t>Brainstorming on</a:t>
            </a:r>
            <a:r>
              <a:rPr sz="1600" spc="-155" dirty="0">
                <a:latin typeface="Comic Sans MS" panose="030F0702030302020204" pitchFamily="66" charset="0"/>
                <a:cs typeface="Arial"/>
              </a:rPr>
              <a:t> </a:t>
            </a:r>
            <a:r>
              <a:rPr sz="1600" spc="15" dirty="0">
                <a:latin typeface="Comic Sans MS" panose="030F0702030302020204" pitchFamily="66" charset="0"/>
                <a:cs typeface="Arial"/>
              </a:rPr>
              <a:t>how  </a:t>
            </a:r>
            <a:r>
              <a:rPr sz="1600" spc="45" dirty="0">
                <a:latin typeface="Comic Sans MS" panose="030F0702030302020204" pitchFamily="66" charset="0"/>
                <a:cs typeface="Arial"/>
              </a:rPr>
              <a:t>to </a:t>
            </a:r>
            <a:r>
              <a:rPr sz="1600" dirty="0">
                <a:latin typeface="Comic Sans MS" panose="030F0702030302020204" pitchFamily="66" charset="0"/>
                <a:cs typeface="Arial"/>
              </a:rPr>
              <a:t>update </a:t>
            </a:r>
            <a:r>
              <a:rPr sz="1600" spc="-25" dirty="0">
                <a:latin typeface="Comic Sans MS" panose="030F0702030302020204" pitchFamily="66" charset="0"/>
                <a:cs typeface="Arial"/>
              </a:rPr>
              <a:t>MSTand  </a:t>
            </a:r>
            <a:r>
              <a:rPr sz="1600" spc="-95" dirty="0">
                <a:latin typeface="Comic Sans MS" panose="030F0702030302020204" pitchFamily="66" charset="0"/>
                <a:cs typeface="Arial"/>
              </a:rPr>
              <a:t>SSSP.</a:t>
            </a:r>
            <a:endParaRPr sz="1600" dirty="0">
              <a:latin typeface="Comic Sans MS" panose="030F0702030302020204" pitchFamily="66" charset="0"/>
              <a:cs typeface="Arial"/>
            </a:endParaRPr>
          </a:p>
        </p:txBody>
      </p:sp>
      <p:sp>
        <p:nvSpPr>
          <p:cNvPr id="22" name="object 19"/>
          <p:cNvSpPr/>
          <p:nvPr/>
        </p:nvSpPr>
        <p:spPr>
          <a:xfrm>
            <a:off x="5958166" y="3661872"/>
            <a:ext cx="2051685" cy="746125"/>
          </a:xfrm>
          <a:custGeom>
            <a:avLst/>
            <a:gdLst/>
            <a:ahLst/>
            <a:cxnLst/>
            <a:rect l="l" t="t" r="r" b="b"/>
            <a:pathLst>
              <a:path w="2051684" h="746125">
                <a:moveTo>
                  <a:pt x="1678350" y="745499"/>
                </a:moveTo>
                <a:lnTo>
                  <a:pt x="0" y="745499"/>
                </a:lnTo>
                <a:lnTo>
                  <a:pt x="372749" y="372749"/>
                </a:lnTo>
                <a:lnTo>
                  <a:pt x="0" y="0"/>
                </a:lnTo>
                <a:lnTo>
                  <a:pt x="1678350" y="0"/>
                </a:lnTo>
                <a:lnTo>
                  <a:pt x="2051100" y="372749"/>
                </a:lnTo>
                <a:lnTo>
                  <a:pt x="1678350" y="745499"/>
                </a:lnTo>
                <a:close/>
              </a:path>
            </a:pathLst>
          </a:custGeom>
          <a:solidFill>
            <a:srgbClr val="31384D"/>
          </a:solidFill>
        </p:spPr>
        <p:txBody>
          <a:bodyPr wrap="square" lIns="0" tIns="0" rIns="0" bIns="0" rtlCol="0"/>
          <a:lstStyle/>
          <a:p>
            <a:endParaRPr/>
          </a:p>
        </p:txBody>
      </p:sp>
      <p:sp>
        <p:nvSpPr>
          <p:cNvPr id="23" name="object 20"/>
          <p:cNvSpPr/>
          <p:nvPr/>
        </p:nvSpPr>
        <p:spPr>
          <a:xfrm>
            <a:off x="5958166" y="3661872"/>
            <a:ext cx="2051685" cy="746125"/>
          </a:xfrm>
          <a:custGeom>
            <a:avLst/>
            <a:gdLst/>
            <a:ahLst/>
            <a:cxnLst/>
            <a:rect l="l" t="t" r="r" b="b"/>
            <a:pathLst>
              <a:path w="2051684" h="746125">
                <a:moveTo>
                  <a:pt x="0" y="0"/>
                </a:moveTo>
                <a:lnTo>
                  <a:pt x="1678350" y="0"/>
                </a:lnTo>
                <a:lnTo>
                  <a:pt x="2051100" y="372749"/>
                </a:lnTo>
                <a:lnTo>
                  <a:pt x="1678350"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24" name="object 21"/>
          <p:cNvSpPr txBox="1"/>
          <p:nvPr/>
        </p:nvSpPr>
        <p:spPr>
          <a:xfrm>
            <a:off x="6531249" y="3915305"/>
            <a:ext cx="749300" cy="223520"/>
          </a:xfrm>
          <a:prstGeom prst="rect">
            <a:avLst/>
          </a:prstGeom>
        </p:spPr>
        <p:txBody>
          <a:bodyPr vert="horz" wrap="square" lIns="0" tIns="12700" rIns="0" bIns="0" rtlCol="0">
            <a:spAutoFit/>
          </a:bodyPr>
          <a:lstStyle/>
          <a:p>
            <a:pPr marL="12700">
              <a:lnSpc>
                <a:spcPct val="100000"/>
              </a:lnSpc>
              <a:spcBef>
                <a:spcPts val="100"/>
              </a:spcBef>
            </a:pPr>
            <a:r>
              <a:rPr sz="1300" spc="-5" dirty="0">
                <a:solidFill>
                  <a:srgbClr val="FFFFFF"/>
                </a:solidFill>
                <a:latin typeface="Arial"/>
                <a:cs typeface="Arial"/>
              </a:rPr>
              <a:t>May</a:t>
            </a:r>
            <a:r>
              <a:rPr sz="1300" spc="-105" dirty="0">
                <a:solidFill>
                  <a:srgbClr val="FFFFFF"/>
                </a:solidFill>
                <a:latin typeface="Arial"/>
                <a:cs typeface="Arial"/>
              </a:rPr>
              <a:t> </a:t>
            </a:r>
            <a:r>
              <a:rPr sz="1300" dirty="0">
                <a:solidFill>
                  <a:srgbClr val="FFFFFF"/>
                </a:solidFill>
                <a:latin typeface="Arial"/>
                <a:cs typeface="Arial"/>
              </a:rPr>
              <a:t>2017</a:t>
            </a:r>
            <a:endParaRPr sz="1300">
              <a:latin typeface="Arial"/>
              <a:cs typeface="Arial"/>
            </a:endParaRPr>
          </a:p>
        </p:txBody>
      </p:sp>
      <p:sp>
        <p:nvSpPr>
          <p:cNvPr id="25" name="object 22"/>
          <p:cNvSpPr/>
          <p:nvPr/>
        </p:nvSpPr>
        <p:spPr>
          <a:xfrm>
            <a:off x="6903805" y="4401829"/>
            <a:ext cx="0" cy="554990"/>
          </a:xfrm>
          <a:custGeom>
            <a:avLst/>
            <a:gdLst/>
            <a:ahLst/>
            <a:cxnLst/>
            <a:rect l="l" t="t" r="r" b="b"/>
            <a:pathLst>
              <a:path h="554989">
                <a:moveTo>
                  <a:pt x="0" y="554699"/>
                </a:moveTo>
                <a:lnTo>
                  <a:pt x="0" y="0"/>
                </a:lnTo>
              </a:path>
            </a:pathLst>
          </a:custGeom>
          <a:ln w="9524">
            <a:solidFill>
              <a:srgbClr val="666666"/>
            </a:solidFill>
          </a:ln>
        </p:spPr>
        <p:txBody>
          <a:bodyPr wrap="square" lIns="0" tIns="0" rIns="0" bIns="0" rtlCol="0"/>
          <a:lstStyle/>
          <a:p>
            <a:endParaRPr/>
          </a:p>
        </p:txBody>
      </p:sp>
      <p:sp>
        <p:nvSpPr>
          <p:cNvPr id="26" name="object 23"/>
          <p:cNvSpPr/>
          <p:nvPr/>
        </p:nvSpPr>
        <p:spPr>
          <a:xfrm>
            <a:off x="6804342" y="4796585"/>
            <a:ext cx="198899" cy="198899"/>
          </a:xfrm>
          <a:prstGeom prst="rect">
            <a:avLst/>
          </a:prstGeom>
          <a:blipFill>
            <a:blip r:embed="rId3" cstate="print"/>
            <a:stretch>
              <a:fillRect/>
            </a:stretch>
          </a:blipFill>
        </p:spPr>
        <p:txBody>
          <a:bodyPr wrap="square" lIns="0" tIns="0" rIns="0" bIns="0" rtlCol="0"/>
          <a:lstStyle/>
          <a:p>
            <a:endParaRPr/>
          </a:p>
        </p:txBody>
      </p:sp>
      <p:sp>
        <p:nvSpPr>
          <p:cNvPr id="27" name="object 24"/>
          <p:cNvSpPr txBox="1"/>
          <p:nvPr/>
        </p:nvSpPr>
        <p:spPr>
          <a:xfrm>
            <a:off x="5571797" y="5253108"/>
            <a:ext cx="4449657" cy="847476"/>
          </a:xfrm>
          <a:prstGeom prst="rect">
            <a:avLst/>
          </a:prstGeom>
        </p:spPr>
        <p:txBody>
          <a:bodyPr vert="horz" wrap="square" lIns="0" tIns="12700" rIns="0" bIns="0" rtlCol="0">
            <a:spAutoFit/>
          </a:bodyPr>
          <a:lstStyle/>
          <a:p>
            <a:pPr marL="12700" marR="5080" algn="just">
              <a:lnSpc>
                <a:spcPct val="113300"/>
              </a:lnSpc>
              <a:spcBef>
                <a:spcPts val="100"/>
              </a:spcBef>
            </a:pPr>
            <a:r>
              <a:rPr sz="1600" spc="-25" dirty="0">
                <a:latin typeface="Comic Sans MS" panose="030F0702030302020204" pitchFamily="66" charset="0"/>
                <a:cs typeface="Arial"/>
              </a:rPr>
              <a:t>Solved </a:t>
            </a:r>
            <a:r>
              <a:rPr sz="1600" spc="-60" dirty="0">
                <a:latin typeface="Comic Sans MS" panose="030F0702030302020204" pitchFamily="66" charset="0"/>
                <a:cs typeface="Arial"/>
              </a:rPr>
              <a:t>MST, </a:t>
            </a:r>
            <a:r>
              <a:rPr sz="1600" spc="-15" dirty="0">
                <a:latin typeface="Comic Sans MS" panose="030F0702030302020204" pitchFamily="66" charset="0"/>
                <a:cs typeface="Arial"/>
              </a:rPr>
              <a:t>Presented </a:t>
            </a:r>
            <a:r>
              <a:rPr sz="1600" spc="10" dirty="0">
                <a:latin typeface="Comic Sans MS" panose="030F0702030302020204" pitchFamily="66" charset="0"/>
                <a:cs typeface="Arial"/>
              </a:rPr>
              <a:t>in </a:t>
            </a:r>
            <a:r>
              <a:rPr sz="1600" spc="-30" dirty="0">
                <a:latin typeface="Comic Sans MS" panose="030F0702030302020204" pitchFamily="66" charset="0"/>
                <a:cs typeface="Arial"/>
              </a:rPr>
              <a:t>SIAM  </a:t>
            </a:r>
            <a:r>
              <a:rPr sz="1600" spc="-50" dirty="0">
                <a:latin typeface="Comic Sans MS" panose="030F0702030302020204" pitchFamily="66" charset="0"/>
                <a:cs typeface="Arial"/>
              </a:rPr>
              <a:t>CS17</a:t>
            </a:r>
            <a:r>
              <a:rPr sz="1600" spc="-50" dirty="0" smtClean="0">
                <a:latin typeface="Comic Sans MS" panose="030F0702030302020204" pitchFamily="66" charset="0"/>
                <a:cs typeface="Arial"/>
              </a:rPr>
              <a:t>,</a:t>
            </a:r>
            <a:r>
              <a:rPr lang="en-US" sz="1600" spc="-50" dirty="0" smtClean="0">
                <a:latin typeface="Comic Sans MS" panose="030F0702030302020204" pitchFamily="66" charset="0"/>
                <a:cs typeface="Arial"/>
              </a:rPr>
              <a:t> </a:t>
            </a:r>
            <a:r>
              <a:rPr sz="1600" spc="-50" dirty="0" smtClean="0">
                <a:latin typeface="Comic Sans MS" panose="030F0702030302020204" pitchFamily="66" charset="0"/>
                <a:cs typeface="Arial"/>
              </a:rPr>
              <a:t>and </a:t>
            </a:r>
            <a:r>
              <a:rPr sz="1600" spc="-75" dirty="0">
                <a:latin typeface="Comic Sans MS" panose="030F0702030302020204" pitchFamily="66" charset="0"/>
                <a:cs typeface="Arial"/>
              </a:rPr>
              <a:t>IPDPS </a:t>
            </a:r>
            <a:r>
              <a:rPr sz="1600" spc="-5" dirty="0">
                <a:latin typeface="Comic Sans MS" panose="030F0702030302020204" pitchFamily="66" charset="0"/>
                <a:cs typeface="Arial"/>
              </a:rPr>
              <a:t>(Ph.D.forum) 2017. </a:t>
            </a:r>
            <a:r>
              <a:rPr sz="1600" spc="-125" dirty="0" smtClean="0">
                <a:latin typeface="Comic Sans MS" panose="030F0702030302020204" pitchFamily="66" charset="0"/>
                <a:cs typeface="Arial"/>
              </a:rPr>
              <a:t>IEEE </a:t>
            </a:r>
            <a:r>
              <a:rPr sz="1600" spc="5" dirty="0" smtClean="0">
                <a:latin typeface="Comic Sans MS" panose="030F0702030302020204" pitchFamily="66" charset="0"/>
                <a:cs typeface="Arial"/>
              </a:rPr>
              <a:t>Transactions </a:t>
            </a:r>
            <a:r>
              <a:rPr sz="1600" dirty="0" smtClean="0">
                <a:latin typeface="Comic Sans MS" panose="030F0702030302020204" pitchFamily="66" charset="0"/>
                <a:cs typeface="Arial"/>
              </a:rPr>
              <a:t>on  </a:t>
            </a:r>
            <a:r>
              <a:rPr sz="1600" spc="-15" dirty="0" smtClean="0">
                <a:latin typeface="Comic Sans MS" panose="030F0702030302020204" pitchFamily="66" charset="0"/>
                <a:cs typeface="Arial"/>
              </a:rPr>
              <a:t>Big </a:t>
            </a:r>
            <a:r>
              <a:rPr sz="1600" spc="5" dirty="0" smtClean="0">
                <a:latin typeface="Comic Sans MS" panose="030F0702030302020204" pitchFamily="66" charset="0"/>
                <a:cs typeface="Arial"/>
              </a:rPr>
              <a:t>data</a:t>
            </a:r>
            <a:r>
              <a:rPr lang="en-US" sz="1600" spc="5" dirty="0" smtClean="0">
                <a:latin typeface="Comic Sans MS" panose="030F0702030302020204" pitchFamily="66" charset="0"/>
                <a:cs typeface="Arial"/>
              </a:rPr>
              <a:t> Journal</a:t>
            </a:r>
            <a:r>
              <a:rPr sz="1600" spc="5" dirty="0" smtClean="0">
                <a:latin typeface="Comic Sans MS" panose="030F0702030302020204" pitchFamily="66" charset="0"/>
                <a:cs typeface="Arial"/>
              </a:rPr>
              <a:t> </a:t>
            </a:r>
            <a:r>
              <a:rPr sz="1600" dirty="0" smtClean="0">
                <a:latin typeface="Comic Sans MS" panose="030F0702030302020204" pitchFamily="66" charset="0"/>
                <a:cs typeface="Arial"/>
              </a:rPr>
              <a:t>(</a:t>
            </a:r>
            <a:r>
              <a:rPr lang="en-US" sz="1600" dirty="0" smtClean="0">
                <a:latin typeface="Comic Sans MS" panose="030F0702030302020204" pitchFamily="66" charset="0"/>
                <a:cs typeface="Arial"/>
              </a:rPr>
              <a:t>Accepted @ 06/2018</a:t>
            </a:r>
            <a:r>
              <a:rPr sz="1600" spc="-5" dirty="0" smtClean="0">
                <a:latin typeface="Comic Sans MS" panose="030F0702030302020204" pitchFamily="66" charset="0"/>
                <a:cs typeface="Arial"/>
              </a:rPr>
              <a:t>)</a:t>
            </a:r>
            <a:endParaRPr sz="1600" dirty="0">
              <a:latin typeface="Comic Sans MS" panose="030F0702030302020204" pitchFamily="66" charset="0"/>
              <a:cs typeface="Arial"/>
            </a:endParaRPr>
          </a:p>
        </p:txBody>
      </p:sp>
      <p:sp>
        <p:nvSpPr>
          <p:cNvPr id="28" name="object 25"/>
          <p:cNvSpPr/>
          <p:nvPr/>
        </p:nvSpPr>
        <p:spPr>
          <a:xfrm>
            <a:off x="7613086" y="3661872"/>
            <a:ext cx="2051685" cy="746125"/>
          </a:xfrm>
          <a:custGeom>
            <a:avLst/>
            <a:gdLst/>
            <a:ahLst/>
            <a:cxnLst/>
            <a:rect l="l" t="t" r="r" b="b"/>
            <a:pathLst>
              <a:path w="2051684" h="746125">
                <a:moveTo>
                  <a:pt x="1678349" y="745499"/>
                </a:moveTo>
                <a:lnTo>
                  <a:pt x="0" y="745499"/>
                </a:lnTo>
                <a:lnTo>
                  <a:pt x="372749" y="372749"/>
                </a:lnTo>
                <a:lnTo>
                  <a:pt x="0" y="0"/>
                </a:lnTo>
                <a:lnTo>
                  <a:pt x="1678349" y="0"/>
                </a:lnTo>
                <a:lnTo>
                  <a:pt x="2051099" y="372749"/>
                </a:lnTo>
                <a:lnTo>
                  <a:pt x="1678349" y="745499"/>
                </a:lnTo>
                <a:close/>
              </a:path>
            </a:pathLst>
          </a:custGeom>
          <a:solidFill>
            <a:srgbClr val="31384D"/>
          </a:solidFill>
        </p:spPr>
        <p:txBody>
          <a:bodyPr wrap="square" lIns="0" tIns="0" rIns="0" bIns="0" rtlCol="0"/>
          <a:lstStyle/>
          <a:p>
            <a:endParaRPr/>
          </a:p>
        </p:txBody>
      </p:sp>
      <p:sp>
        <p:nvSpPr>
          <p:cNvPr id="29" name="object 26"/>
          <p:cNvSpPr/>
          <p:nvPr/>
        </p:nvSpPr>
        <p:spPr>
          <a:xfrm>
            <a:off x="7613086" y="3661872"/>
            <a:ext cx="2051685" cy="746125"/>
          </a:xfrm>
          <a:custGeom>
            <a:avLst/>
            <a:gdLst/>
            <a:ahLst/>
            <a:cxnLst/>
            <a:rect l="l" t="t" r="r" b="b"/>
            <a:pathLst>
              <a:path w="2051684" h="746125">
                <a:moveTo>
                  <a:pt x="0" y="0"/>
                </a:moveTo>
                <a:lnTo>
                  <a:pt x="1678349" y="0"/>
                </a:lnTo>
                <a:lnTo>
                  <a:pt x="2051099" y="372749"/>
                </a:lnTo>
                <a:lnTo>
                  <a:pt x="1678349"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30" name="object 27"/>
          <p:cNvSpPr txBox="1"/>
          <p:nvPr/>
        </p:nvSpPr>
        <p:spPr>
          <a:xfrm>
            <a:off x="8148533" y="3915305"/>
            <a:ext cx="904240" cy="223520"/>
          </a:xfrm>
          <a:prstGeom prst="rect">
            <a:avLst/>
          </a:prstGeom>
        </p:spPr>
        <p:txBody>
          <a:bodyPr vert="horz" wrap="square" lIns="0" tIns="12700" rIns="0" bIns="0" rtlCol="0">
            <a:spAutoFit/>
          </a:bodyPr>
          <a:lstStyle/>
          <a:p>
            <a:pPr marL="12700">
              <a:lnSpc>
                <a:spcPct val="100000"/>
              </a:lnSpc>
              <a:spcBef>
                <a:spcPts val="100"/>
              </a:spcBef>
            </a:pPr>
            <a:r>
              <a:rPr sz="1300" spc="5" dirty="0">
                <a:solidFill>
                  <a:srgbClr val="FFFFFF"/>
                </a:solidFill>
                <a:latin typeface="Arial"/>
                <a:cs typeface="Arial"/>
              </a:rPr>
              <a:t>March</a:t>
            </a:r>
            <a:r>
              <a:rPr sz="1300" spc="-95" dirty="0">
                <a:solidFill>
                  <a:srgbClr val="FFFFFF"/>
                </a:solidFill>
                <a:latin typeface="Arial"/>
                <a:cs typeface="Arial"/>
              </a:rPr>
              <a:t> </a:t>
            </a:r>
            <a:r>
              <a:rPr sz="1300" dirty="0">
                <a:solidFill>
                  <a:srgbClr val="FFFFFF"/>
                </a:solidFill>
                <a:latin typeface="Arial"/>
                <a:cs typeface="Arial"/>
              </a:rPr>
              <a:t>2018</a:t>
            </a:r>
            <a:endParaRPr sz="1300">
              <a:latin typeface="Arial"/>
              <a:cs typeface="Arial"/>
            </a:endParaRPr>
          </a:p>
        </p:txBody>
      </p:sp>
      <p:sp>
        <p:nvSpPr>
          <p:cNvPr id="31" name="object 28"/>
          <p:cNvSpPr/>
          <p:nvPr/>
        </p:nvSpPr>
        <p:spPr>
          <a:xfrm>
            <a:off x="8600542"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32" name="object 29"/>
          <p:cNvSpPr/>
          <p:nvPr/>
        </p:nvSpPr>
        <p:spPr>
          <a:xfrm>
            <a:off x="8501080" y="3073087"/>
            <a:ext cx="198899" cy="198899"/>
          </a:xfrm>
          <a:prstGeom prst="rect">
            <a:avLst/>
          </a:prstGeom>
          <a:blipFill>
            <a:blip r:embed="rId4" cstate="print"/>
            <a:stretch>
              <a:fillRect/>
            </a:stretch>
          </a:blipFill>
        </p:spPr>
        <p:txBody>
          <a:bodyPr wrap="square" lIns="0" tIns="0" rIns="0" bIns="0" rtlCol="0"/>
          <a:lstStyle/>
          <a:p>
            <a:endParaRPr/>
          </a:p>
        </p:txBody>
      </p:sp>
      <p:sp>
        <p:nvSpPr>
          <p:cNvPr id="33" name="object 30"/>
          <p:cNvSpPr txBox="1"/>
          <p:nvPr/>
        </p:nvSpPr>
        <p:spPr>
          <a:xfrm>
            <a:off x="6804342" y="2082455"/>
            <a:ext cx="3888510" cy="291042"/>
          </a:xfrm>
          <a:prstGeom prst="rect">
            <a:avLst/>
          </a:prstGeom>
        </p:spPr>
        <p:txBody>
          <a:bodyPr vert="horz" wrap="square" lIns="0" tIns="12700" rIns="0" bIns="0" rtlCol="0">
            <a:spAutoFit/>
          </a:bodyPr>
          <a:lstStyle/>
          <a:p>
            <a:pPr marL="12700" marR="5080">
              <a:lnSpc>
                <a:spcPct val="113300"/>
              </a:lnSpc>
              <a:spcBef>
                <a:spcPts val="100"/>
              </a:spcBef>
            </a:pPr>
            <a:r>
              <a:rPr sz="1600" spc="-25" dirty="0">
                <a:latin typeface="Comic Sans MS" panose="030F0702030302020204" pitchFamily="66" charset="0"/>
                <a:cs typeface="Arial"/>
              </a:rPr>
              <a:t>Solved </a:t>
            </a:r>
            <a:r>
              <a:rPr sz="1600" spc="-114" dirty="0" smtClean="0">
                <a:latin typeface="Comic Sans MS" panose="030F0702030302020204" pitchFamily="66" charset="0"/>
                <a:cs typeface="Arial"/>
              </a:rPr>
              <a:t>SSSP, </a:t>
            </a:r>
            <a:r>
              <a:rPr sz="1600" spc="-15" dirty="0" smtClean="0">
                <a:latin typeface="Comic Sans MS" panose="030F0702030302020204" pitchFamily="66" charset="0"/>
                <a:cs typeface="Arial"/>
              </a:rPr>
              <a:t>SC18(</a:t>
            </a:r>
            <a:r>
              <a:rPr lang="en-US" sz="1600" spc="-15" dirty="0" smtClean="0">
                <a:latin typeface="Comic Sans MS" panose="030F0702030302020204" pitchFamily="66" charset="0"/>
                <a:cs typeface="Arial"/>
              </a:rPr>
              <a:t>Accepted @ HIPC 18</a:t>
            </a:r>
            <a:r>
              <a:rPr sz="1600" spc="-5" dirty="0" smtClean="0">
                <a:latin typeface="Comic Sans MS" panose="030F0702030302020204" pitchFamily="66" charset="0"/>
                <a:cs typeface="Arial"/>
              </a:rPr>
              <a:t>)</a:t>
            </a:r>
            <a:endParaRPr sz="1600" dirty="0">
              <a:latin typeface="Comic Sans MS" panose="030F0702030302020204" pitchFamily="66" charset="0"/>
              <a:cs typeface="Arial"/>
            </a:endParaRPr>
          </a:p>
        </p:txBody>
      </p:sp>
      <p:sp>
        <p:nvSpPr>
          <p:cNvPr id="34" name="Date Placeholder 33"/>
          <p:cNvSpPr>
            <a:spLocks noGrp="1"/>
          </p:cNvSpPr>
          <p:nvPr>
            <p:ph type="dt" sz="half" idx="10"/>
          </p:nvPr>
        </p:nvSpPr>
        <p:spPr/>
        <p:txBody>
          <a:bodyPr/>
          <a:lstStyle/>
          <a:p>
            <a:fld id="{D46940E6-5232-4260-917B-976FD0D61A61}" type="datetime1">
              <a:rPr lang="en-US" smtClean="0"/>
              <a:t>3/17/2019</a:t>
            </a:fld>
            <a:endParaRPr lang="en-US" dirty="0"/>
          </a:p>
        </p:txBody>
      </p:sp>
      <p:sp>
        <p:nvSpPr>
          <p:cNvPr id="36" name="Slide Number Placeholder 35"/>
          <p:cNvSpPr>
            <a:spLocks noGrp="1"/>
          </p:cNvSpPr>
          <p:nvPr>
            <p:ph type="sldNum" sz="quarter" idx="12"/>
          </p:nvPr>
        </p:nvSpPr>
        <p:spPr/>
        <p:txBody>
          <a:bodyPr/>
          <a:lstStyle/>
          <a:p>
            <a:fld id="{D45BF2F6-C993-483E-8E64-9AEDD62969A1}" type="slidenum">
              <a:rPr lang="en-US" smtClean="0"/>
              <a:pPr/>
              <a:t>30</a:t>
            </a:fld>
            <a:endParaRPr lang="en-US" dirty="0"/>
          </a:p>
        </p:txBody>
      </p:sp>
      <p:sp>
        <p:nvSpPr>
          <p:cNvPr id="2" name="TextBox 1"/>
          <p:cNvSpPr txBox="1"/>
          <p:nvPr/>
        </p:nvSpPr>
        <p:spPr>
          <a:xfrm>
            <a:off x="1843555" y="452582"/>
            <a:ext cx="7346627" cy="584775"/>
          </a:xfrm>
          <a:prstGeom prst="rect">
            <a:avLst/>
          </a:prstGeom>
          <a:noFill/>
        </p:spPr>
        <p:txBody>
          <a:bodyPr wrap="square" rtlCol="0">
            <a:spAutoFit/>
          </a:bodyPr>
          <a:lstStyle/>
          <a:p>
            <a:pPr algn="ctr"/>
            <a:r>
              <a:rPr lang="en-US" sz="3200" dirty="0" smtClean="0">
                <a:solidFill>
                  <a:schemeClr val="accent1"/>
                </a:solidFill>
                <a:latin typeface="Comic Sans MS" panose="030F0702030302020204" pitchFamily="66" charset="0"/>
              </a:rPr>
              <a:t>Timeline</a:t>
            </a:r>
            <a:endParaRPr lang="en-US" sz="3200" dirty="0">
              <a:solidFill>
                <a:schemeClr val="accent1"/>
              </a:solidFill>
              <a:latin typeface="Comic Sans MS" panose="030F0702030302020204" pitchFamily="66" charset="0"/>
            </a:endParaRPr>
          </a:p>
        </p:txBody>
      </p:sp>
    </p:spTree>
    <p:extLst>
      <p:ext uri="{BB962C8B-B14F-4D97-AF65-F5344CB8AC3E}">
        <p14:creationId xmlns:p14="http://schemas.microsoft.com/office/powerpoint/2010/main" val="22022068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Comic Sans MS"/>
                <a:cs typeface="Comic Sans MS"/>
              </a:rPr>
              <a:t>Research Plan- (Task 1, Updating Strongly Connected Components (SCC))</a:t>
            </a:r>
            <a:endParaRPr lang="en-US" dirty="0">
              <a:latin typeface="Comic Sans MS"/>
              <a:cs typeface="Comic Sans MS"/>
            </a:endParaRPr>
          </a:p>
        </p:txBody>
      </p:sp>
      <p:sp>
        <p:nvSpPr>
          <p:cNvPr id="3" name="Content Placeholder 2"/>
          <p:cNvSpPr>
            <a:spLocks noGrp="1"/>
          </p:cNvSpPr>
          <p:nvPr>
            <p:ph sz="half" idx="1"/>
          </p:nvPr>
        </p:nvSpPr>
        <p:spPr/>
        <p:txBody>
          <a:bodyPr>
            <a:normAutofit/>
          </a:bodyPr>
          <a:lstStyle/>
          <a:p>
            <a:endParaRPr lang="en-US" dirty="0" smtClean="0"/>
          </a:p>
          <a:p>
            <a:pPr lvl="1"/>
            <a:endParaRPr lang="en-US" dirty="0"/>
          </a:p>
          <a:p>
            <a:pPr lvl="1"/>
            <a:endParaRPr lang="en-US" dirty="0" smtClean="0"/>
          </a:p>
          <a:p>
            <a:pPr lvl="1"/>
            <a:endParaRPr lang="en-US" dirty="0"/>
          </a:p>
          <a:p>
            <a:endParaRPr lang="en-US" dirty="0" smtClean="0"/>
          </a:p>
          <a:p>
            <a:endParaRPr lang="en-US" dirty="0" smtClean="0"/>
          </a:p>
          <a:p>
            <a:endParaRPr lang="en-US" dirty="0" smtClean="0"/>
          </a:p>
        </p:txBody>
      </p:sp>
      <p:sp>
        <p:nvSpPr>
          <p:cNvPr id="9" name="Content Placeholder 8"/>
          <p:cNvSpPr>
            <a:spLocks noGrp="1"/>
          </p:cNvSpPr>
          <p:nvPr>
            <p:ph sz="half" idx="2"/>
          </p:nvPr>
        </p:nvSpPr>
        <p:spPr/>
        <p:txBody>
          <a:bodyPr>
            <a:normAutofit/>
          </a:bodyPr>
          <a:lstStyle/>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Definition:- </a:t>
            </a:r>
            <a:r>
              <a:rPr lang="en-US" sz="2400" dirty="0" smtClean="0">
                <a:latin typeface="Comic Sans MS" panose="030F0702030302020204" pitchFamily="66" charset="0"/>
              </a:rPr>
              <a:t>Group of vertices in a directed network such that there is a path between all pairs of vertices</a:t>
            </a:r>
          </a:p>
          <a:p>
            <a:pPr marL="285750" indent="-285750">
              <a:buFont typeface="Arial" panose="020B0604020202020204" pitchFamily="34" charset="0"/>
              <a:buChar char="•"/>
            </a:pPr>
            <a:endParaRPr lang="en-US" sz="2400" dirty="0" smtClean="0">
              <a:solidFill>
                <a:schemeClr val="accent1">
                  <a:lumMod val="50000"/>
                </a:schemeClr>
              </a:solidFill>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Research problem </a:t>
            </a:r>
            <a:r>
              <a:rPr lang="en-US" sz="2400" dirty="0" smtClean="0">
                <a:latin typeface="Comic Sans MS" panose="030F0702030302020204" pitchFamily="66" charset="0"/>
              </a:rPr>
              <a:t>:- Update SCC as network changes i.e.  Dynamic Networks</a:t>
            </a:r>
          </a:p>
          <a:p>
            <a:pPr marL="285750" indent="-285750">
              <a:buFont typeface="Arial" panose="020B0604020202020204" pitchFamily="34" charset="0"/>
              <a:buChar char="•"/>
            </a:pPr>
            <a:endParaRPr lang="en-US" sz="2400" dirty="0" smtClean="0">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Proposal</a:t>
            </a:r>
            <a:r>
              <a:rPr lang="en-US" sz="2400" dirty="0" smtClean="0">
                <a:solidFill>
                  <a:schemeClr val="tx2"/>
                </a:solidFill>
                <a:latin typeface="Comic Sans MS" panose="030F0702030302020204" pitchFamily="66" charset="0"/>
              </a:rPr>
              <a:t>:- </a:t>
            </a:r>
            <a:r>
              <a:rPr lang="en-US" sz="2400" dirty="0" smtClean="0">
                <a:latin typeface="Comic Sans MS" panose="030F0702030302020204" pitchFamily="66" charset="0"/>
              </a:rPr>
              <a:t>Extend the shared memory implementation of updating SSSP &amp; MST to SCC</a:t>
            </a:r>
            <a:endParaRPr lang="en-US" sz="2400" dirty="0">
              <a:solidFill>
                <a:schemeClr val="tx2"/>
              </a:solidFill>
              <a:latin typeface="Comic Sans MS" panose="030F0702030302020204" pitchFamily="66" charset="0"/>
            </a:endParaRPr>
          </a:p>
        </p:txBody>
      </p:sp>
      <p:sp>
        <p:nvSpPr>
          <p:cNvPr id="7" name="Date Placeholder 6"/>
          <p:cNvSpPr>
            <a:spLocks noGrp="1"/>
          </p:cNvSpPr>
          <p:nvPr>
            <p:ph type="dt" sz="half" idx="10"/>
          </p:nvPr>
        </p:nvSpPr>
        <p:spPr/>
        <p:txBody>
          <a:bodyPr/>
          <a:lstStyle/>
          <a:p>
            <a:fld id="{D60FB1AF-E161-41A1-A892-04586985178B}" type="datetime1">
              <a:rPr lang="en-US" smtClean="0"/>
              <a:t>3/23/2019</a:t>
            </a:fld>
            <a:endParaRPr lang="en-US" dirty="0"/>
          </a:p>
        </p:txBody>
      </p:sp>
      <p:sp>
        <p:nvSpPr>
          <p:cNvPr id="8" name="Slide Number Placeholder 7"/>
          <p:cNvSpPr>
            <a:spLocks noGrp="1"/>
          </p:cNvSpPr>
          <p:nvPr>
            <p:ph type="sldNum" sz="quarter" idx="12"/>
          </p:nvPr>
        </p:nvSpPr>
        <p:spPr/>
        <p:txBody>
          <a:bodyPr/>
          <a:lstStyle/>
          <a:p>
            <a:fld id="{D45BF2F6-C993-483E-8E64-9AEDD62969A1}" type="slidenum">
              <a:rPr lang="en-US" smtClean="0"/>
              <a:pPr/>
              <a:t>31</a:t>
            </a:fld>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892742761"/>
              </p:ext>
            </p:extLst>
          </p:nvPr>
        </p:nvGraphicFramePr>
        <p:xfrm>
          <a:off x="191655" y="1690692"/>
          <a:ext cx="5435600" cy="4700964"/>
        </p:xfrm>
        <a:graphic>
          <a:graphicData uri="http://schemas.openxmlformats.org/presentationml/2006/ole">
            <mc:AlternateContent xmlns:mc="http://schemas.openxmlformats.org/markup-compatibility/2006">
              <mc:Choice xmlns:v="urn:schemas-microsoft-com:vml" Requires="v">
                <p:oleObj spid="_x0000_s2121" name="Acrobat Document" r:id="rId3" imgW="5829156" imgH="7543672" progId="Acrobat.Document.DC">
                  <p:embed/>
                </p:oleObj>
              </mc:Choice>
              <mc:Fallback>
                <p:oleObj name="Acrobat Document" r:id="rId3" imgW="5829156" imgH="7543672" progId="Acrobat.Document.DC">
                  <p:embed/>
                  <p:pic>
                    <p:nvPicPr>
                      <p:cNvPr id="0" name=""/>
                      <p:cNvPicPr/>
                      <p:nvPr/>
                    </p:nvPicPr>
                    <p:blipFill>
                      <a:blip r:embed="rId4"/>
                      <a:stretch>
                        <a:fillRect/>
                      </a:stretch>
                    </p:blipFill>
                    <p:spPr>
                      <a:xfrm>
                        <a:off x="191655" y="1690692"/>
                        <a:ext cx="5435600" cy="4700964"/>
                      </a:xfrm>
                      <a:prstGeom prst="rect">
                        <a:avLst/>
                      </a:prstGeom>
                    </p:spPr>
                  </p:pic>
                </p:oleObj>
              </mc:Fallback>
            </mc:AlternateContent>
          </a:graphicData>
        </a:graphic>
      </p:graphicFrame>
    </p:spTree>
    <p:extLst>
      <p:ext uri="{BB962C8B-B14F-4D97-AF65-F5344CB8AC3E}">
        <p14:creationId xmlns:p14="http://schemas.microsoft.com/office/powerpoint/2010/main" val="40637528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81" y="392838"/>
            <a:ext cx="11787909" cy="1325563"/>
          </a:xfrm>
        </p:spPr>
        <p:txBody>
          <a:bodyPr/>
          <a:lstStyle/>
          <a:p>
            <a:pPr algn="ctr"/>
            <a:r>
              <a:rPr lang="en-US" dirty="0" smtClean="0">
                <a:latin typeface="Comic Sans MS"/>
                <a:cs typeface="Comic Sans MS"/>
              </a:rPr>
              <a:t>Research Plan- (Task 2,  Extending to GPUs)</a:t>
            </a:r>
            <a:endParaRPr lang="en-US" dirty="0">
              <a:latin typeface="Comic Sans MS"/>
              <a:cs typeface="Comic Sans MS"/>
            </a:endParaRPr>
          </a:p>
        </p:txBody>
      </p:sp>
      <p:sp>
        <p:nvSpPr>
          <p:cNvPr id="3" name="Content Placeholder 2"/>
          <p:cNvSpPr>
            <a:spLocks noGrp="1"/>
          </p:cNvSpPr>
          <p:nvPr>
            <p:ph idx="1"/>
          </p:nvPr>
        </p:nvSpPr>
        <p:spPr>
          <a:xfrm>
            <a:off x="166254" y="1514764"/>
            <a:ext cx="12025745" cy="4793672"/>
          </a:xfrm>
        </p:spPr>
        <p:txBody>
          <a:bodyPr>
            <a:normAutofit/>
          </a:bodyPr>
          <a:lstStyle/>
          <a:p>
            <a:endParaRPr lang="en-US" dirty="0" smtClean="0"/>
          </a:p>
          <a:p>
            <a:pPr lvl="1"/>
            <a:endParaRPr lang="en-US" dirty="0"/>
          </a:p>
          <a:p>
            <a:pPr lvl="1"/>
            <a:endParaRPr lang="en-US" dirty="0" smtClean="0"/>
          </a:p>
          <a:p>
            <a:pPr lvl="1"/>
            <a:endParaRPr lang="en-US" dirty="0"/>
          </a:p>
          <a:p>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3FC49CD6-867F-4BB5-BF38-04A2E9A41A61}" type="datetime1">
              <a:rPr lang="en-US" smtClean="0"/>
              <a:t>3/17/2019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32</a:t>
            </a:fld>
            <a:endParaRPr lang="en-US" dirty="0"/>
          </a:p>
        </p:txBody>
      </p:sp>
      <p:sp>
        <p:nvSpPr>
          <p:cNvPr id="7" name="Content Placeholder 8"/>
          <p:cNvSpPr txBox="1">
            <a:spLocks/>
          </p:cNvSpPr>
          <p:nvPr/>
        </p:nvSpPr>
        <p:spPr>
          <a:xfrm>
            <a:off x="369455" y="1422400"/>
            <a:ext cx="11102109" cy="4933953"/>
          </a:xfrm>
          <a:prstGeom prst="rect">
            <a:avLst/>
          </a:prstGeom>
        </p:spPr>
        <p:txBody>
          <a:bodyPr>
            <a:normAutofit/>
          </a:bodyPr>
          <a:lstStyle>
            <a:lvl1pPr marL="0" indent="0" algn="l" defTabSz="914377" rtl="0" eaLnBrk="1" latinLnBrk="0" hangingPunct="1">
              <a:lnSpc>
                <a:spcPct val="90000"/>
              </a:lnSpc>
              <a:spcBef>
                <a:spcPts val="1000"/>
              </a:spcBef>
              <a:buFontTx/>
              <a:buNone/>
              <a:defRPr sz="2800" kern="1200">
                <a:solidFill>
                  <a:schemeClr val="tx1"/>
                </a:solidFill>
                <a:latin typeface="+mn-lt"/>
                <a:ea typeface="+mn-ea"/>
                <a:cs typeface="+mn-cs"/>
              </a:defRPr>
            </a:lvl1pPr>
            <a:lvl2pPr marL="457189" indent="0" algn="l" defTabSz="914377" rtl="0" eaLnBrk="1" latinLnBrk="0" hangingPunct="1">
              <a:lnSpc>
                <a:spcPct val="90000"/>
              </a:lnSpc>
              <a:spcBef>
                <a:spcPts val="500"/>
              </a:spcBef>
              <a:buFontTx/>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Tx/>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dirty="0" smtClean="0">
              <a:solidFill>
                <a:schemeClr val="accent1">
                  <a:lumMod val="50000"/>
                </a:schemeClr>
              </a:solidFill>
              <a:latin typeface="Comic Sans MS" panose="030F0702030302020204" pitchFamily="66" charset="0"/>
            </a:endParaRPr>
          </a:p>
          <a:p>
            <a:pPr marL="342900" indent="-34290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Research problem </a:t>
            </a:r>
            <a:r>
              <a:rPr lang="en-US" sz="2400" dirty="0" smtClean="0">
                <a:latin typeface="Comic Sans MS" panose="030F0702030302020204" pitchFamily="66" charset="0"/>
              </a:rPr>
              <a:t>:- Shared memory implementations of  updating SSSP, &amp; MST on dynamic networks show limited scalability as thread count increases. GPUs can be a good candidate for updating the network properties to achieve better scalability</a:t>
            </a:r>
            <a:br>
              <a:rPr lang="en-US" sz="2400" dirty="0" smtClean="0">
                <a:latin typeface="Comic Sans MS" panose="030F0702030302020204" pitchFamily="66" charset="0"/>
              </a:rPr>
            </a:br>
            <a:endParaRPr lang="en-US" sz="2400" dirty="0" smtClean="0">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Proposal </a:t>
            </a:r>
            <a:r>
              <a:rPr lang="en-US" sz="2400" dirty="0" smtClean="0">
                <a:latin typeface="Comic Sans MS" panose="030F0702030302020204" pitchFamily="66" charset="0"/>
              </a:rPr>
              <a:t>:-Implement GPU version of updating SSSP on dynamic networks</a:t>
            </a:r>
            <a:endParaRPr lang="en-US" sz="2400" dirty="0">
              <a:latin typeface="Comic Sans MS" panose="030F0702030302020204" pitchFamily="66" charset="0"/>
            </a:endParaRPr>
          </a:p>
        </p:txBody>
      </p:sp>
      <p:pic>
        <p:nvPicPr>
          <p:cNvPr id="4098" name="Picture 2" descr="If we knew what it was we were doing, it would not be called research, would it? - Albert Einstei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8618" y="4214383"/>
            <a:ext cx="5911273" cy="2437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140983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0" y="78802"/>
            <a:ext cx="11787909" cy="1722289"/>
          </a:xfrm>
        </p:spPr>
        <p:txBody>
          <a:bodyPr>
            <a:normAutofit fontScale="90000"/>
          </a:bodyPr>
          <a:lstStyle/>
          <a:p>
            <a:pPr algn="ctr"/>
            <a:r>
              <a:rPr lang="en-US" dirty="0" smtClean="0">
                <a:latin typeface="Comic Sans MS"/>
                <a:cs typeface="Comic Sans MS"/>
              </a:rPr>
              <a:t>Research Plan- (Task 3, Shared Memory Implementation of Overlapping Communities)</a:t>
            </a:r>
            <a:endParaRPr lang="en-US" dirty="0">
              <a:latin typeface="Comic Sans MS"/>
              <a:cs typeface="Comic Sans MS"/>
            </a:endParaRPr>
          </a:p>
        </p:txBody>
      </p:sp>
      <p:sp>
        <p:nvSpPr>
          <p:cNvPr id="3" name="Content Placeholder 2"/>
          <p:cNvSpPr>
            <a:spLocks noGrp="1"/>
          </p:cNvSpPr>
          <p:nvPr>
            <p:ph idx="1"/>
          </p:nvPr>
        </p:nvSpPr>
        <p:spPr>
          <a:xfrm>
            <a:off x="166254" y="1514764"/>
            <a:ext cx="12025745" cy="4793672"/>
          </a:xfrm>
        </p:spPr>
        <p:txBody>
          <a:bodyPr>
            <a:normAutofit/>
          </a:bodyPr>
          <a:lstStyle/>
          <a:p>
            <a:endParaRPr lang="en-US" dirty="0" smtClean="0"/>
          </a:p>
          <a:p>
            <a:pPr lvl="1"/>
            <a:endParaRPr lang="en-US" dirty="0"/>
          </a:p>
          <a:p>
            <a:pPr lvl="1"/>
            <a:endParaRPr lang="en-US" dirty="0" smtClean="0"/>
          </a:p>
          <a:p>
            <a:pPr lvl="1"/>
            <a:endParaRPr lang="en-US" dirty="0"/>
          </a:p>
          <a:p>
            <a:endParaRPr lang="en-US" dirty="0" smtClean="0"/>
          </a:p>
          <a:p>
            <a:endParaRPr lang="en-US" dirty="0" smtClean="0"/>
          </a:p>
          <a:p>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110691247"/>
              </p:ext>
            </p:extLst>
          </p:nvPr>
        </p:nvGraphicFramePr>
        <p:xfrm>
          <a:off x="288638" y="1638049"/>
          <a:ext cx="4682834" cy="4760441"/>
        </p:xfrm>
        <a:graphic>
          <a:graphicData uri="http://schemas.openxmlformats.org/presentationml/2006/ole">
            <mc:AlternateContent xmlns:mc="http://schemas.openxmlformats.org/markup-compatibility/2006">
              <mc:Choice xmlns:v="urn:schemas-microsoft-com:vml" Requires="v">
                <p:oleObj spid="_x0000_s3146" name="Acrobat Document" r:id="rId3" imgW="5829156" imgH="7543672" progId="Acrobat.Document.DC">
                  <p:embed/>
                </p:oleObj>
              </mc:Choice>
              <mc:Fallback>
                <p:oleObj name="Acrobat Document" r:id="rId3" imgW="5829156" imgH="7543672" progId="Acrobat.Document.DC">
                  <p:embed/>
                  <p:pic>
                    <p:nvPicPr>
                      <p:cNvPr id="0" name=""/>
                      <p:cNvPicPr/>
                      <p:nvPr/>
                    </p:nvPicPr>
                    <p:blipFill>
                      <a:blip r:embed="rId4"/>
                      <a:stretch>
                        <a:fillRect/>
                      </a:stretch>
                    </p:blipFill>
                    <p:spPr>
                      <a:xfrm>
                        <a:off x="288638" y="1638049"/>
                        <a:ext cx="4682834" cy="4760441"/>
                      </a:xfrm>
                      <a:prstGeom prst="rect">
                        <a:avLst/>
                      </a:prstGeom>
                    </p:spPr>
                  </p:pic>
                </p:oleObj>
              </mc:Fallback>
            </mc:AlternateContent>
          </a:graphicData>
        </a:graphic>
      </p:graphicFrame>
      <p:sp>
        <p:nvSpPr>
          <p:cNvPr id="5" name="Date Placeholder 4"/>
          <p:cNvSpPr>
            <a:spLocks noGrp="1"/>
          </p:cNvSpPr>
          <p:nvPr>
            <p:ph type="dt" sz="half" idx="10"/>
          </p:nvPr>
        </p:nvSpPr>
        <p:spPr/>
        <p:txBody>
          <a:bodyPr/>
          <a:lstStyle/>
          <a:p>
            <a:fld id="{FCF560EE-D619-43BE-8043-3BF19C82D7C1}" type="datetime1">
              <a:rPr lang="en-US" smtClean="0"/>
              <a:t>3/23/2019</a:t>
            </a:fld>
            <a:endParaRPr lang="en-US" dirty="0"/>
          </a:p>
        </p:txBody>
      </p:sp>
      <p:sp>
        <p:nvSpPr>
          <p:cNvPr id="6" name="Slide Number Placeholder 5"/>
          <p:cNvSpPr>
            <a:spLocks noGrp="1"/>
          </p:cNvSpPr>
          <p:nvPr>
            <p:ph type="sldNum" sz="quarter" idx="12"/>
          </p:nvPr>
        </p:nvSpPr>
        <p:spPr/>
        <p:txBody>
          <a:bodyPr/>
          <a:lstStyle/>
          <a:p>
            <a:fld id="{D45BF2F6-C993-483E-8E64-9AEDD62969A1}" type="slidenum">
              <a:rPr lang="en-US" smtClean="0"/>
              <a:pPr/>
              <a:t>33</a:t>
            </a:fld>
            <a:endParaRPr lang="en-US" dirty="0"/>
          </a:p>
        </p:txBody>
      </p:sp>
      <p:sp>
        <p:nvSpPr>
          <p:cNvPr id="7" name="Content Placeholder 8"/>
          <p:cNvSpPr txBox="1">
            <a:spLocks/>
          </p:cNvSpPr>
          <p:nvPr/>
        </p:nvSpPr>
        <p:spPr>
          <a:xfrm>
            <a:off x="6086764" y="1638050"/>
            <a:ext cx="5384800" cy="4718304"/>
          </a:xfrm>
          <a:prstGeom prst="rect">
            <a:avLst/>
          </a:prstGeom>
        </p:spPr>
        <p:txBody>
          <a:bodyPr>
            <a:normAutofit/>
          </a:bodyPr>
          <a:lstStyle>
            <a:lvl1pPr marL="0" indent="0" algn="l" defTabSz="914377" rtl="0" eaLnBrk="1" latinLnBrk="0" hangingPunct="1">
              <a:lnSpc>
                <a:spcPct val="90000"/>
              </a:lnSpc>
              <a:spcBef>
                <a:spcPts val="1000"/>
              </a:spcBef>
              <a:buFontTx/>
              <a:buNone/>
              <a:defRPr sz="2800" kern="1200">
                <a:solidFill>
                  <a:schemeClr val="tx1"/>
                </a:solidFill>
                <a:latin typeface="+mn-lt"/>
                <a:ea typeface="+mn-ea"/>
                <a:cs typeface="+mn-cs"/>
              </a:defRPr>
            </a:lvl1pPr>
            <a:lvl2pPr marL="457189" indent="0" algn="l" defTabSz="914377" rtl="0" eaLnBrk="1" latinLnBrk="0" hangingPunct="1">
              <a:lnSpc>
                <a:spcPct val="90000"/>
              </a:lnSpc>
              <a:spcBef>
                <a:spcPts val="500"/>
              </a:spcBef>
              <a:buFontTx/>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Tx/>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2400" dirty="0">
                <a:solidFill>
                  <a:schemeClr val="accent1">
                    <a:lumMod val="50000"/>
                  </a:schemeClr>
                </a:solidFill>
                <a:latin typeface="Comic Sans MS" panose="030F0702030302020204" pitchFamily="66" charset="0"/>
              </a:rPr>
              <a:t>Definition:- </a:t>
            </a:r>
            <a:r>
              <a:rPr lang="en-US" sz="2400" dirty="0" smtClean="0">
                <a:latin typeface="Comic Sans MS" panose="030F0702030302020204" pitchFamily="66" charset="0"/>
              </a:rPr>
              <a:t>Group of vertices which are strongly connected internally  and sparsely connected externally</a:t>
            </a:r>
          </a:p>
          <a:p>
            <a:pPr marL="285750" indent="-285750">
              <a:buFont typeface="Arial" panose="020B0604020202020204" pitchFamily="34" charset="0"/>
              <a:buChar char="•"/>
            </a:pPr>
            <a:endParaRPr lang="en-US" sz="2400" dirty="0" smtClean="0">
              <a:solidFill>
                <a:schemeClr val="accent1">
                  <a:lumMod val="50000"/>
                </a:schemeClr>
              </a:solidFill>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Research problem </a:t>
            </a:r>
            <a:r>
              <a:rPr lang="en-US" sz="2400" dirty="0" smtClean="0">
                <a:latin typeface="Comic Sans MS" panose="030F0702030302020204" pitchFamily="66" charset="0"/>
              </a:rPr>
              <a:t>:- Scalable implementation of algorithm to detect overlapping communities and measure the quality</a:t>
            </a:r>
          </a:p>
          <a:p>
            <a:pPr marL="285750" indent="-285750">
              <a:buFont typeface="Arial" panose="020B0604020202020204" pitchFamily="34" charset="0"/>
              <a:buChar char="•"/>
            </a:pPr>
            <a:endParaRPr lang="en-US" sz="2400" dirty="0" smtClean="0">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Proposal</a:t>
            </a:r>
            <a:r>
              <a:rPr lang="en-US" sz="2400" dirty="0" smtClean="0">
                <a:solidFill>
                  <a:schemeClr val="tx2"/>
                </a:solidFill>
                <a:latin typeface="Comic Sans MS" panose="030F0702030302020204" pitchFamily="66" charset="0"/>
              </a:rPr>
              <a:t>:- </a:t>
            </a:r>
            <a:r>
              <a:rPr lang="en-US" sz="2400" dirty="0" smtClean="0">
                <a:latin typeface="Comic Sans MS" panose="030F0702030302020204" pitchFamily="66" charset="0"/>
              </a:rPr>
              <a:t>Implement shared memory approach for </a:t>
            </a:r>
            <a:r>
              <a:rPr lang="en-US" sz="2400" dirty="0" err="1" smtClean="0">
                <a:latin typeface="Comic Sans MS" panose="030F0702030302020204" pitchFamily="66" charset="0"/>
              </a:rPr>
              <a:t>GenPerm</a:t>
            </a:r>
            <a:endParaRPr lang="en-US" sz="2400" dirty="0">
              <a:latin typeface="Comic Sans MS" panose="030F0702030302020204" pitchFamily="66" charset="0"/>
            </a:endParaRPr>
          </a:p>
        </p:txBody>
      </p:sp>
    </p:spTree>
    <p:extLst>
      <p:ext uri="{BB962C8B-B14F-4D97-AF65-F5344CB8AC3E}">
        <p14:creationId xmlns:p14="http://schemas.microsoft.com/office/powerpoint/2010/main" val="197092021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81" y="392838"/>
            <a:ext cx="11787909" cy="1325563"/>
          </a:xfrm>
        </p:spPr>
        <p:txBody>
          <a:bodyPr/>
          <a:lstStyle/>
          <a:p>
            <a:pPr algn="ctr"/>
            <a:r>
              <a:rPr lang="en-US" dirty="0" smtClean="0">
                <a:latin typeface="Comic Sans MS"/>
                <a:cs typeface="Comic Sans MS"/>
              </a:rPr>
              <a:t>Research Plan- (Task 4, Implementing a shared memory hybrid-Chordal filter)</a:t>
            </a:r>
            <a:endParaRPr lang="en-US" dirty="0">
              <a:latin typeface="Comic Sans MS"/>
              <a:cs typeface="Comic Sans MS"/>
            </a:endParaRPr>
          </a:p>
        </p:txBody>
      </p:sp>
      <p:sp>
        <p:nvSpPr>
          <p:cNvPr id="3" name="Content Placeholder 2"/>
          <p:cNvSpPr>
            <a:spLocks noGrp="1"/>
          </p:cNvSpPr>
          <p:nvPr>
            <p:ph idx="1"/>
          </p:nvPr>
        </p:nvSpPr>
        <p:spPr>
          <a:xfrm>
            <a:off x="166254" y="1514764"/>
            <a:ext cx="12025745" cy="4793672"/>
          </a:xfrm>
        </p:spPr>
        <p:txBody>
          <a:bodyPr>
            <a:normAutofit/>
          </a:bodyPr>
          <a:lstStyle/>
          <a:p>
            <a:endParaRPr lang="en-US" dirty="0" smtClean="0"/>
          </a:p>
          <a:p>
            <a:pPr lvl="1"/>
            <a:endParaRPr lang="en-US" dirty="0"/>
          </a:p>
          <a:p>
            <a:pPr lvl="1"/>
            <a:endParaRPr lang="en-US" dirty="0" smtClean="0"/>
          </a:p>
          <a:p>
            <a:pPr lvl="1"/>
            <a:endParaRPr lang="en-US" dirty="0"/>
          </a:p>
          <a:p>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3FC49CD6-867F-4BB5-BF38-04A2E9A41A61}" type="datetime1">
              <a:rPr lang="en-US" smtClean="0"/>
              <a:t>3/21/2019</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34</a:t>
            </a:fld>
            <a:endParaRPr lang="en-US" dirty="0"/>
          </a:p>
        </p:txBody>
      </p:sp>
      <p:sp>
        <p:nvSpPr>
          <p:cNvPr id="7" name="Content Placeholder 8"/>
          <p:cNvSpPr txBox="1">
            <a:spLocks/>
          </p:cNvSpPr>
          <p:nvPr/>
        </p:nvSpPr>
        <p:spPr>
          <a:xfrm>
            <a:off x="369455" y="1766319"/>
            <a:ext cx="11102109" cy="4590034"/>
          </a:xfrm>
          <a:prstGeom prst="rect">
            <a:avLst/>
          </a:prstGeom>
        </p:spPr>
        <p:txBody>
          <a:bodyPr>
            <a:normAutofit fontScale="92500"/>
          </a:bodyPr>
          <a:lstStyle>
            <a:lvl1pPr marL="0" indent="0" algn="l" defTabSz="914377" rtl="0" eaLnBrk="1" latinLnBrk="0" hangingPunct="1">
              <a:lnSpc>
                <a:spcPct val="90000"/>
              </a:lnSpc>
              <a:spcBef>
                <a:spcPts val="1000"/>
              </a:spcBef>
              <a:buFontTx/>
              <a:buNone/>
              <a:defRPr sz="2800" kern="1200">
                <a:solidFill>
                  <a:schemeClr val="tx1"/>
                </a:solidFill>
                <a:latin typeface="+mn-lt"/>
                <a:ea typeface="+mn-ea"/>
                <a:cs typeface="+mn-cs"/>
              </a:defRPr>
            </a:lvl1pPr>
            <a:lvl2pPr marL="457189" indent="0" algn="l" defTabSz="914377" rtl="0" eaLnBrk="1" latinLnBrk="0" hangingPunct="1">
              <a:lnSpc>
                <a:spcPct val="90000"/>
              </a:lnSpc>
              <a:spcBef>
                <a:spcPts val="500"/>
              </a:spcBef>
              <a:buFontTx/>
              <a:buNone/>
              <a:defRPr sz="2400" kern="1200">
                <a:solidFill>
                  <a:schemeClr val="tx1"/>
                </a:solidFill>
                <a:latin typeface="+mn-lt"/>
                <a:ea typeface="+mn-ea"/>
                <a:cs typeface="+mn-cs"/>
              </a:defRPr>
            </a:lvl2pPr>
            <a:lvl3pPr marL="914377" indent="0" algn="l" defTabSz="914377" rtl="0" eaLnBrk="1" latinLnBrk="0" hangingPunct="1">
              <a:lnSpc>
                <a:spcPct val="90000"/>
              </a:lnSpc>
              <a:spcBef>
                <a:spcPts val="500"/>
              </a:spcBef>
              <a:buFontTx/>
              <a:buNone/>
              <a:defRPr sz="20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4pPr>
            <a:lvl5pPr marL="1828754" indent="0" algn="l" defTabSz="914377" rtl="0" eaLnBrk="1" latinLnBrk="0" hangingPunct="1">
              <a:lnSpc>
                <a:spcPct val="90000"/>
              </a:lnSpc>
              <a:spcBef>
                <a:spcPts val="500"/>
              </a:spcBef>
              <a:buFontTx/>
              <a:buNone/>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dirty="0" smtClean="0">
              <a:solidFill>
                <a:schemeClr val="accent1">
                  <a:lumMod val="50000"/>
                </a:schemeClr>
              </a:solidFill>
              <a:latin typeface="Comic Sans MS" panose="030F0702030302020204" pitchFamily="66" charset="0"/>
            </a:endParaRPr>
          </a:p>
          <a:p>
            <a:pPr marL="342900" indent="-34290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Research problem </a:t>
            </a:r>
            <a:r>
              <a:rPr lang="en-US" sz="2400" dirty="0" smtClean="0">
                <a:latin typeface="Comic Sans MS" panose="030F0702030302020204" pitchFamily="66" charset="0"/>
              </a:rPr>
              <a:t>:- Networks are generally loaded with noise, which results in signal corruption. Network filters can reduce noise and size while preserving the significant network structure</a:t>
            </a:r>
            <a:br>
              <a:rPr lang="en-US" sz="2400" dirty="0" smtClean="0">
                <a:latin typeface="Comic Sans MS" panose="030F0702030302020204" pitchFamily="66" charset="0"/>
              </a:rPr>
            </a:br>
            <a:endParaRPr lang="en-US" sz="2400" dirty="0" smtClean="0">
              <a:latin typeface="Comic Sans MS" panose="030F0702030302020204" pitchFamily="66" charset="0"/>
            </a:endParaRPr>
          </a:p>
          <a:p>
            <a:pPr marL="285750" indent="-285750">
              <a:buFont typeface="Arial" panose="020B0604020202020204" pitchFamily="34" charset="0"/>
              <a:buChar char="•"/>
            </a:pPr>
            <a:r>
              <a:rPr lang="en-US" sz="2400" dirty="0" smtClean="0">
                <a:solidFill>
                  <a:schemeClr val="accent1">
                    <a:lumMod val="50000"/>
                  </a:schemeClr>
                </a:solidFill>
                <a:latin typeface="Comic Sans MS" panose="030F0702030302020204" pitchFamily="66" charset="0"/>
              </a:rPr>
              <a:t>Proposal </a:t>
            </a:r>
            <a:r>
              <a:rPr lang="en-US" sz="2400" dirty="0" smtClean="0">
                <a:latin typeface="Comic Sans MS" panose="030F0702030302020204" pitchFamily="66" charset="0"/>
              </a:rPr>
              <a:t>:- Previous work**sequential hybrid filter showed great results, implementing a multithreaded hybrid-chordal filter can improve performance</a:t>
            </a:r>
          </a:p>
          <a:p>
            <a:pPr marL="285750" indent="-285750">
              <a:buFont typeface="Arial" panose="020B0604020202020204" pitchFamily="34" charset="0"/>
              <a:buChar char="•"/>
            </a:pPr>
            <a:endParaRPr lang="en-US" sz="2400" dirty="0">
              <a:latin typeface="Comic Sans MS" panose="030F0702030302020204" pitchFamily="66" charset="0"/>
            </a:endParaRPr>
          </a:p>
          <a:p>
            <a:pPr marL="285750" indent="-285750">
              <a:buFont typeface="Arial" panose="020B0604020202020204" pitchFamily="34" charset="0"/>
              <a:buChar char="•"/>
            </a:pPr>
            <a:endParaRPr lang="en-US" sz="2400" dirty="0" smtClean="0">
              <a:latin typeface="Comic Sans MS" panose="030F0702030302020204" pitchFamily="66" charset="0"/>
            </a:endParaRPr>
          </a:p>
          <a:p>
            <a:r>
              <a:rPr lang="en-US" sz="2400" dirty="0" smtClean="0">
                <a:latin typeface="Comic Sans MS" panose="030F0702030302020204" pitchFamily="66" charset="0"/>
              </a:rPr>
              <a:t>**</a:t>
            </a:r>
            <a:r>
              <a:rPr lang="en-US" dirty="0"/>
              <a:t> </a:t>
            </a:r>
            <a:r>
              <a:rPr lang="en-US" sz="1700" dirty="0">
                <a:latin typeface="Comic Sans MS" panose="030F0702030302020204" pitchFamily="66" charset="0"/>
              </a:rPr>
              <a:t>K. Dempsey, T. Chen, S. Srinivasan, S. </a:t>
            </a:r>
            <a:r>
              <a:rPr lang="en-US" sz="1700" dirty="0" err="1">
                <a:latin typeface="Comic Sans MS" panose="030F0702030302020204" pitchFamily="66" charset="0"/>
              </a:rPr>
              <a:t>Bhowmick</a:t>
            </a:r>
            <a:r>
              <a:rPr lang="en-US" sz="1700" dirty="0">
                <a:latin typeface="Comic Sans MS" panose="030F0702030302020204" pitchFamily="66" charset="0"/>
              </a:rPr>
              <a:t> and H. Ali, "A structure-preserving hybrid-chordal filter for sampling in correlation networks," </a:t>
            </a:r>
            <a:r>
              <a:rPr lang="en-US" sz="1700" i="1" dirty="0">
                <a:latin typeface="Comic Sans MS" panose="030F0702030302020204" pitchFamily="66" charset="0"/>
              </a:rPr>
              <a:t>2013 International Conference on High Performance Computing &amp; Simulation (HPCS)</a:t>
            </a:r>
            <a:r>
              <a:rPr lang="en-US" sz="1700" dirty="0">
                <a:latin typeface="Comic Sans MS" panose="030F0702030302020204" pitchFamily="66" charset="0"/>
              </a:rPr>
              <a:t>, Helsinki, 2013, pp. 243-250</a:t>
            </a:r>
            <a:r>
              <a:rPr lang="en-US" sz="1700" dirty="0" smtClean="0">
                <a:latin typeface="Comic Sans MS" panose="030F0702030302020204" pitchFamily="66" charset="0"/>
              </a:rPr>
              <a:t>. **</a:t>
            </a:r>
            <a:r>
              <a:rPr lang="en-US" sz="1700" dirty="0"/>
              <a:t/>
            </a:r>
            <a:br>
              <a:rPr lang="en-US" sz="1700" dirty="0"/>
            </a:br>
            <a:endParaRPr lang="en-US" sz="1700" dirty="0">
              <a:latin typeface="Comic Sans MS" panose="030F0702030302020204" pitchFamily="66" charset="0"/>
            </a:endParaRPr>
          </a:p>
        </p:txBody>
      </p:sp>
    </p:spTree>
    <p:extLst>
      <p:ext uri="{BB962C8B-B14F-4D97-AF65-F5344CB8AC3E}">
        <p14:creationId xmlns:p14="http://schemas.microsoft.com/office/powerpoint/2010/main" val="14795046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p:cNvSpPr/>
          <p:nvPr/>
        </p:nvSpPr>
        <p:spPr>
          <a:xfrm>
            <a:off x="1172206" y="3661872"/>
            <a:ext cx="1872614" cy="746125"/>
          </a:xfrm>
          <a:custGeom>
            <a:avLst/>
            <a:gdLst/>
            <a:ahLst/>
            <a:cxnLst/>
            <a:rect l="l" t="t" r="r" b="b"/>
            <a:pathLst>
              <a:path w="1872614" h="746125">
                <a:moveTo>
                  <a:pt x="1499550" y="745499"/>
                </a:moveTo>
                <a:lnTo>
                  <a:pt x="0" y="745499"/>
                </a:lnTo>
                <a:lnTo>
                  <a:pt x="0" y="0"/>
                </a:lnTo>
                <a:lnTo>
                  <a:pt x="1499550" y="0"/>
                </a:lnTo>
                <a:lnTo>
                  <a:pt x="1872300" y="372749"/>
                </a:lnTo>
                <a:lnTo>
                  <a:pt x="1499550" y="745499"/>
                </a:lnTo>
                <a:close/>
              </a:path>
            </a:pathLst>
          </a:custGeom>
          <a:solidFill>
            <a:srgbClr val="31384D"/>
          </a:solidFill>
        </p:spPr>
        <p:txBody>
          <a:bodyPr wrap="square" lIns="0" tIns="0" rIns="0" bIns="0" rtlCol="0"/>
          <a:lstStyle/>
          <a:p>
            <a:endParaRPr/>
          </a:p>
        </p:txBody>
      </p:sp>
      <p:sp>
        <p:nvSpPr>
          <p:cNvPr id="6" name="object 3"/>
          <p:cNvSpPr txBox="1"/>
          <p:nvPr/>
        </p:nvSpPr>
        <p:spPr>
          <a:xfrm>
            <a:off x="1441225" y="3915305"/>
            <a:ext cx="957580" cy="212879"/>
          </a:xfrm>
          <a:prstGeom prst="rect">
            <a:avLst/>
          </a:prstGeom>
        </p:spPr>
        <p:txBody>
          <a:bodyPr vert="horz" wrap="square" lIns="0" tIns="12700" rIns="0" bIns="0" rtlCol="0">
            <a:spAutoFit/>
          </a:bodyPr>
          <a:lstStyle/>
          <a:p>
            <a:pPr marL="12700">
              <a:lnSpc>
                <a:spcPct val="100000"/>
              </a:lnSpc>
              <a:spcBef>
                <a:spcPts val="100"/>
              </a:spcBef>
            </a:pPr>
            <a:r>
              <a:rPr lang="en-US" sz="1300" spc="5" dirty="0" smtClean="0">
                <a:solidFill>
                  <a:srgbClr val="FFFFFF"/>
                </a:solidFill>
                <a:latin typeface="Arial"/>
                <a:cs typeface="Arial"/>
              </a:rPr>
              <a:t>August</a:t>
            </a:r>
            <a:r>
              <a:rPr sz="1300" spc="-110" dirty="0" smtClean="0">
                <a:solidFill>
                  <a:srgbClr val="FFFFFF"/>
                </a:solidFill>
                <a:latin typeface="Arial"/>
                <a:cs typeface="Arial"/>
              </a:rPr>
              <a:t> </a:t>
            </a:r>
            <a:r>
              <a:rPr sz="1300" dirty="0" smtClean="0">
                <a:solidFill>
                  <a:srgbClr val="FFFFFF"/>
                </a:solidFill>
                <a:latin typeface="Arial"/>
                <a:cs typeface="Arial"/>
              </a:rPr>
              <a:t>201</a:t>
            </a:r>
            <a:r>
              <a:rPr lang="en-US" sz="1300" dirty="0" smtClean="0">
                <a:solidFill>
                  <a:srgbClr val="FFFFFF"/>
                </a:solidFill>
                <a:latin typeface="Arial"/>
                <a:cs typeface="Arial"/>
              </a:rPr>
              <a:t>9</a:t>
            </a:r>
            <a:endParaRPr sz="1300" dirty="0">
              <a:latin typeface="Arial"/>
              <a:cs typeface="Arial"/>
            </a:endParaRPr>
          </a:p>
        </p:txBody>
      </p:sp>
      <p:sp>
        <p:nvSpPr>
          <p:cNvPr id="7" name="object 4"/>
          <p:cNvSpPr/>
          <p:nvPr/>
        </p:nvSpPr>
        <p:spPr>
          <a:xfrm>
            <a:off x="1843555"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8" name="object 5"/>
          <p:cNvSpPr/>
          <p:nvPr/>
        </p:nvSpPr>
        <p:spPr>
          <a:xfrm>
            <a:off x="1744092" y="3073087"/>
            <a:ext cx="198899" cy="198899"/>
          </a:xfrm>
          <a:prstGeom prst="rect">
            <a:avLst/>
          </a:prstGeom>
          <a:blipFill>
            <a:blip r:embed="rId2" cstate="print"/>
            <a:stretch>
              <a:fillRect/>
            </a:stretch>
          </a:blipFill>
        </p:spPr>
        <p:txBody>
          <a:bodyPr wrap="square" lIns="0" tIns="0" rIns="0" bIns="0" rtlCol="0"/>
          <a:lstStyle/>
          <a:p>
            <a:endParaRPr/>
          </a:p>
        </p:txBody>
      </p:sp>
      <p:sp>
        <p:nvSpPr>
          <p:cNvPr id="9" name="object 6"/>
          <p:cNvSpPr txBox="1">
            <a:spLocks/>
          </p:cNvSpPr>
          <p:nvPr/>
        </p:nvSpPr>
        <p:spPr>
          <a:xfrm>
            <a:off x="563418" y="2168759"/>
            <a:ext cx="3005057" cy="847476"/>
          </a:xfrm>
          <a:prstGeom prst="rect">
            <a:avLst/>
          </a:prstGeom>
        </p:spPr>
        <p:txBody>
          <a:bodyPr vert="horz" wrap="square" lIns="0" tIns="12700" rIns="0" bIns="0" rtlCol="0" anchor="ctr">
            <a:spAutoFit/>
          </a:bodyPr>
          <a:lstStyle>
            <a:lvl1pPr algn="l" defTabSz="914377" rtl="0" eaLnBrk="1" latinLnBrk="0" hangingPunct="1">
              <a:lnSpc>
                <a:spcPct val="90000"/>
              </a:lnSpc>
              <a:spcBef>
                <a:spcPct val="0"/>
              </a:spcBef>
              <a:buNone/>
              <a:defRPr sz="4400" kern="1200">
                <a:solidFill>
                  <a:schemeClr val="accent5"/>
                </a:solidFill>
                <a:latin typeface="+mj-lt"/>
                <a:ea typeface="+mj-ea"/>
                <a:cs typeface="+mj-cs"/>
              </a:defRPr>
            </a:lvl1pPr>
          </a:lstStyle>
          <a:p>
            <a:pPr marL="12700" marR="5080">
              <a:lnSpc>
                <a:spcPct val="113300"/>
              </a:lnSpc>
              <a:spcBef>
                <a:spcPts val="100"/>
              </a:spcBef>
            </a:pPr>
            <a:r>
              <a:rPr lang="en-US" sz="1600" dirty="0" smtClean="0">
                <a:solidFill>
                  <a:schemeClr val="tx1"/>
                </a:solidFill>
                <a:latin typeface="Comic Sans MS" panose="030F0702030302020204" pitchFamily="66" charset="0"/>
                <a:cs typeface="Arial"/>
              </a:rPr>
              <a:t>Implement shared </a:t>
            </a:r>
            <a:r>
              <a:rPr lang="en-US" sz="1600" dirty="0">
                <a:solidFill>
                  <a:schemeClr val="tx1"/>
                </a:solidFill>
                <a:latin typeface="Comic Sans MS" panose="030F0702030302020204" pitchFamily="66" charset="0"/>
                <a:cs typeface="Arial"/>
              </a:rPr>
              <a:t>m</a:t>
            </a:r>
            <a:r>
              <a:rPr lang="en-US" sz="1600" dirty="0" smtClean="0">
                <a:solidFill>
                  <a:schemeClr val="tx1"/>
                </a:solidFill>
                <a:latin typeface="Comic Sans MS" panose="030F0702030302020204" pitchFamily="66" charset="0"/>
                <a:cs typeface="Arial"/>
              </a:rPr>
              <a:t>emory implementation of Updating SCC</a:t>
            </a:r>
            <a:endParaRPr lang="en-US" sz="1600" dirty="0">
              <a:solidFill>
                <a:schemeClr val="tx1"/>
              </a:solidFill>
              <a:latin typeface="Comic Sans MS" panose="030F0702030302020204" pitchFamily="66" charset="0"/>
              <a:cs typeface="Arial"/>
            </a:endParaRPr>
          </a:p>
        </p:txBody>
      </p:sp>
      <p:sp>
        <p:nvSpPr>
          <p:cNvPr id="10" name="object 7"/>
          <p:cNvSpPr/>
          <p:nvPr/>
        </p:nvSpPr>
        <p:spPr>
          <a:xfrm>
            <a:off x="2648326" y="3670834"/>
            <a:ext cx="2051685" cy="746125"/>
          </a:xfrm>
          <a:custGeom>
            <a:avLst/>
            <a:gdLst/>
            <a:ahLst/>
            <a:cxnLst/>
            <a:rect l="l" t="t" r="r" b="b"/>
            <a:pathLst>
              <a:path w="2051685" h="746125">
                <a:moveTo>
                  <a:pt x="1678350" y="745499"/>
                </a:moveTo>
                <a:lnTo>
                  <a:pt x="0" y="745499"/>
                </a:lnTo>
                <a:lnTo>
                  <a:pt x="372749" y="372749"/>
                </a:lnTo>
                <a:lnTo>
                  <a:pt x="0" y="0"/>
                </a:lnTo>
                <a:lnTo>
                  <a:pt x="1678350" y="0"/>
                </a:lnTo>
                <a:lnTo>
                  <a:pt x="2051100" y="372749"/>
                </a:lnTo>
                <a:lnTo>
                  <a:pt x="1678350" y="745499"/>
                </a:lnTo>
                <a:close/>
              </a:path>
            </a:pathLst>
          </a:custGeom>
          <a:solidFill>
            <a:srgbClr val="31384D"/>
          </a:solidFill>
        </p:spPr>
        <p:txBody>
          <a:bodyPr wrap="square" lIns="0" tIns="0" rIns="0" bIns="0" rtlCol="0"/>
          <a:lstStyle/>
          <a:p>
            <a:endParaRPr/>
          </a:p>
        </p:txBody>
      </p:sp>
      <p:sp>
        <p:nvSpPr>
          <p:cNvPr id="11" name="object 8"/>
          <p:cNvSpPr/>
          <p:nvPr/>
        </p:nvSpPr>
        <p:spPr>
          <a:xfrm>
            <a:off x="2648326" y="3661872"/>
            <a:ext cx="2051685" cy="746125"/>
          </a:xfrm>
          <a:custGeom>
            <a:avLst/>
            <a:gdLst/>
            <a:ahLst/>
            <a:cxnLst/>
            <a:rect l="l" t="t" r="r" b="b"/>
            <a:pathLst>
              <a:path w="2051685" h="746125">
                <a:moveTo>
                  <a:pt x="0" y="0"/>
                </a:moveTo>
                <a:lnTo>
                  <a:pt x="1678350" y="0"/>
                </a:lnTo>
                <a:lnTo>
                  <a:pt x="2051100" y="372749"/>
                </a:lnTo>
                <a:lnTo>
                  <a:pt x="1678350"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12" name="object 9"/>
          <p:cNvSpPr txBox="1"/>
          <p:nvPr/>
        </p:nvSpPr>
        <p:spPr>
          <a:xfrm>
            <a:off x="3216568" y="3915305"/>
            <a:ext cx="1198414" cy="212879"/>
          </a:xfrm>
          <a:prstGeom prst="rect">
            <a:avLst/>
          </a:prstGeom>
        </p:spPr>
        <p:txBody>
          <a:bodyPr vert="horz" wrap="square" lIns="0" tIns="12700" rIns="0" bIns="0" rtlCol="0">
            <a:spAutoFit/>
          </a:bodyPr>
          <a:lstStyle/>
          <a:p>
            <a:pPr marL="12700">
              <a:lnSpc>
                <a:spcPct val="100000"/>
              </a:lnSpc>
              <a:spcBef>
                <a:spcPts val="100"/>
              </a:spcBef>
            </a:pPr>
            <a:r>
              <a:rPr lang="en-US" sz="1300" dirty="0" smtClean="0">
                <a:solidFill>
                  <a:srgbClr val="FFFFFF"/>
                </a:solidFill>
                <a:latin typeface="Arial"/>
                <a:cs typeface="Arial"/>
              </a:rPr>
              <a:t>December</a:t>
            </a:r>
            <a:r>
              <a:rPr sz="1300" spc="-110" dirty="0" smtClean="0">
                <a:solidFill>
                  <a:srgbClr val="FFFFFF"/>
                </a:solidFill>
                <a:latin typeface="Arial"/>
                <a:cs typeface="Arial"/>
              </a:rPr>
              <a:t> </a:t>
            </a:r>
            <a:r>
              <a:rPr sz="1300" dirty="0" smtClean="0">
                <a:solidFill>
                  <a:srgbClr val="FFFFFF"/>
                </a:solidFill>
                <a:latin typeface="Arial"/>
                <a:cs typeface="Arial"/>
              </a:rPr>
              <a:t>20</a:t>
            </a:r>
            <a:r>
              <a:rPr lang="en-US" sz="1300" dirty="0" smtClean="0">
                <a:solidFill>
                  <a:srgbClr val="FFFFFF"/>
                </a:solidFill>
                <a:latin typeface="Arial"/>
                <a:cs typeface="Arial"/>
              </a:rPr>
              <a:t>19</a:t>
            </a:r>
            <a:endParaRPr sz="1300" dirty="0">
              <a:latin typeface="Arial"/>
              <a:cs typeface="Arial"/>
            </a:endParaRPr>
          </a:p>
        </p:txBody>
      </p:sp>
      <p:sp>
        <p:nvSpPr>
          <p:cNvPr id="13" name="object 10"/>
          <p:cNvSpPr/>
          <p:nvPr/>
        </p:nvSpPr>
        <p:spPr>
          <a:xfrm>
            <a:off x="3197017" y="4401829"/>
            <a:ext cx="0" cy="554990"/>
          </a:xfrm>
          <a:custGeom>
            <a:avLst/>
            <a:gdLst/>
            <a:ahLst/>
            <a:cxnLst/>
            <a:rect l="l" t="t" r="r" b="b"/>
            <a:pathLst>
              <a:path h="554989">
                <a:moveTo>
                  <a:pt x="0" y="554699"/>
                </a:moveTo>
                <a:lnTo>
                  <a:pt x="0" y="0"/>
                </a:lnTo>
              </a:path>
            </a:pathLst>
          </a:custGeom>
          <a:ln w="9524">
            <a:solidFill>
              <a:srgbClr val="666666"/>
            </a:solidFill>
          </a:ln>
        </p:spPr>
        <p:txBody>
          <a:bodyPr wrap="square" lIns="0" tIns="0" rIns="0" bIns="0" rtlCol="0"/>
          <a:lstStyle/>
          <a:p>
            <a:endParaRPr/>
          </a:p>
        </p:txBody>
      </p:sp>
      <p:sp>
        <p:nvSpPr>
          <p:cNvPr id="14" name="object 11"/>
          <p:cNvSpPr/>
          <p:nvPr/>
        </p:nvSpPr>
        <p:spPr>
          <a:xfrm>
            <a:off x="3097555" y="4796585"/>
            <a:ext cx="198899" cy="198899"/>
          </a:xfrm>
          <a:prstGeom prst="rect">
            <a:avLst/>
          </a:prstGeom>
          <a:blipFill>
            <a:blip r:embed="rId3" cstate="print"/>
            <a:stretch>
              <a:fillRect/>
            </a:stretch>
          </a:blipFill>
        </p:spPr>
        <p:txBody>
          <a:bodyPr wrap="square" lIns="0" tIns="0" rIns="0" bIns="0" rtlCol="0"/>
          <a:lstStyle/>
          <a:p>
            <a:endParaRPr/>
          </a:p>
        </p:txBody>
      </p:sp>
      <p:sp>
        <p:nvSpPr>
          <p:cNvPr id="15" name="object 12"/>
          <p:cNvSpPr txBox="1"/>
          <p:nvPr/>
        </p:nvSpPr>
        <p:spPr>
          <a:xfrm>
            <a:off x="1829572" y="5013409"/>
            <a:ext cx="2410460" cy="847476"/>
          </a:xfrm>
          <a:prstGeom prst="rect">
            <a:avLst/>
          </a:prstGeom>
        </p:spPr>
        <p:txBody>
          <a:bodyPr vert="horz" wrap="square" lIns="0" tIns="12700" rIns="0" bIns="0" rtlCol="0">
            <a:spAutoFit/>
          </a:bodyPr>
          <a:lstStyle/>
          <a:p>
            <a:pPr marL="12700" marR="5080">
              <a:lnSpc>
                <a:spcPct val="113300"/>
              </a:lnSpc>
              <a:spcBef>
                <a:spcPts val="100"/>
              </a:spcBef>
            </a:pPr>
            <a:r>
              <a:rPr lang="en-US" sz="1600" dirty="0" smtClean="0">
                <a:latin typeface="Comic Sans MS" panose="030F0702030302020204" pitchFamily="66" charset="0"/>
                <a:cs typeface="Arial"/>
              </a:rPr>
              <a:t>Compare results for SCC with other state of the art SCC implementation</a:t>
            </a:r>
            <a:endParaRPr sz="1600" dirty="0">
              <a:latin typeface="Comic Sans MS" panose="030F0702030302020204" pitchFamily="66" charset="0"/>
              <a:cs typeface="Arial"/>
            </a:endParaRPr>
          </a:p>
        </p:txBody>
      </p:sp>
      <p:sp>
        <p:nvSpPr>
          <p:cNvPr id="16" name="object 13"/>
          <p:cNvSpPr/>
          <p:nvPr/>
        </p:nvSpPr>
        <p:spPr>
          <a:xfrm>
            <a:off x="4303246" y="3661872"/>
            <a:ext cx="2051685" cy="746125"/>
          </a:xfrm>
          <a:custGeom>
            <a:avLst/>
            <a:gdLst/>
            <a:ahLst/>
            <a:cxnLst/>
            <a:rect l="l" t="t" r="r" b="b"/>
            <a:pathLst>
              <a:path w="2051685" h="746125">
                <a:moveTo>
                  <a:pt x="1678349" y="745499"/>
                </a:moveTo>
                <a:lnTo>
                  <a:pt x="0" y="745499"/>
                </a:lnTo>
                <a:lnTo>
                  <a:pt x="372749" y="372749"/>
                </a:lnTo>
                <a:lnTo>
                  <a:pt x="0" y="0"/>
                </a:lnTo>
                <a:lnTo>
                  <a:pt x="1678349" y="0"/>
                </a:lnTo>
                <a:lnTo>
                  <a:pt x="2051099" y="372749"/>
                </a:lnTo>
                <a:lnTo>
                  <a:pt x="1678349" y="745499"/>
                </a:lnTo>
                <a:close/>
              </a:path>
            </a:pathLst>
          </a:custGeom>
          <a:solidFill>
            <a:srgbClr val="31384D"/>
          </a:solidFill>
        </p:spPr>
        <p:txBody>
          <a:bodyPr wrap="square" lIns="0" tIns="0" rIns="0" bIns="0" rtlCol="0"/>
          <a:lstStyle/>
          <a:p>
            <a:endParaRPr/>
          </a:p>
        </p:txBody>
      </p:sp>
      <p:sp>
        <p:nvSpPr>
          <p:cNvPr id="17" name="object 14"/>
          <p:cNvSpPr/>
          <p:nvPr/>
        </p:nvSpPr>
        <p:spPr>
          <a:xfrm>
            <a:off x="4303246" y="3661872"/>
            <a:ext cx="2051685" cy="746125"/>
          </a:xfrm>
          <a:custGeom>
            <a:avLst/>
            <a:gdLst/>
            <a:ahLst/>
            <a:cxnLst/>
            <a:rect l="l" t="t" r="r" b="b"/>
            <a:pathLst>
              <a:path w="2051685" h="746125">
                <a:moveTo>
                  <a:pt x="0" y="0"/>
                </a:moveTo>
                <a:lnTo>
                  <a:pt x="1678349" y="0"/>
                </a:lnTo>
                <a:lnTo>
                  <a:pt x="2051099" y="372749"/>
                </a:lnTo>
                <a:lnTo>
                  <a:pt x="1678349"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18" name="object 15"/>
          <p:cNvSpPr txBox="1"/>
          <p:nvPr/>
        </p:nvSpPr>
        <p:spPr>
          <a:xfrm>
            <a:off x="4897254" y="3915305"/>
            <a:ext cx="1060912" cy="212879"/>
          </a:xfrm>
          <a:prstGeom prst="rect">
            <a:avLst/>
          </a:prstGeom>
        </p:spPr>
        <p:txBody>
          <a:bodyPr vert="horz" wrap="square" lIns="0" tIns="12700" rIns="0" bIns="0" rtlCol="0">
            <a:spAutoFit/>
          </a:bodyPr>
          <a:lstStyle/>
          <a:p>
            <a:pPr marL="12700">
              <a:lnSpc>
                <a:spcPct val="100000"/>
              </a:lnSpc>
              <a:spcBef>
                <a:spcPts val="100"/>
              </a:spcBef>
            </a:pPr>
            <a:r>
              <a:rPr lang="en-US" sz="1300" spc="-35" dirty="0" smtClean="0">
                <a:solidFill>
                  <a:srgbClr val="FFFFFF"/>
                </a:solidFill>
                <a:latin typeface="Arial"/>
                <a:cs typeface="Arial"/>
              </a:rPr>
              <a:t>Jan 2020</a:t>
            </a:r>
            <a:endParaRPr sz="1300" dirty="0">
              <a:latin typeface="Arial"/>
              <a:cs typeface="Arial"/>
            </a:endParaRPr>
          </a:p>
        </p:txBody>
      </p:sp>
      <p:sp>
        <p:nvSpPr>
          <p:cNvPr id="19" name="object 16"/>
          <p:cNvSpPr/>
          <p:nvPr/>
        </p:nvSpPr>
        <p:spPr>
          <a:xfrm>
            <a:off x="4989468"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20" name="object 17"/>
          <p:cNvSpPr/>
          <p:nvPr/>
        </p:nvSpPr>
        <p:spPr>
          <a:xfrm>
            <a:off x="4890005" y="3073087"/>
            <a:ext cx="198899" cy="198899"/>
          </a:xfrm>
          <a:prstGeom prst="rect">
            <a:avLst/>
          </a:prstGeom>
          <a:blipFill>
            <a:blip r:embed="rId4" cstate="print"/>
            <a:stretch>
              <a:fillRect/>
            </a:stretch>
          </a:blipFill>
        </p:spPr>
        <p:txBody>
          <a:bodyPr wrap="square" lIns="0" tIns="0" rIns="0" bIns="0" rtlCol="0"/>
          <a:lstStyle/>
          <a:p>
            <a:endParaRPr/>
          </a:p>
        </p:txBody>
      </p:sp>
      <p:sp>
        <p:nvSpPr>
          <p:cNvPr id="21" name="object 18"/>
          <p:cNvSpPr txBox="1"/>
          <p:nvPr/>
        </p:nvSpPr>
        <p:spPr>
          <a:xfrm>
            <a:off x="3566700" y="2067840"/>
            <a:ext cx="3103545" cy="847476"/>
          </a:xfrm>
          <a:prstGeom prst="rect">
            <a:avLst/>
          </a:prstGeom>
        </p:spPr>
        <p:txBody>
          <a:bodyPr vert="horz" wrap="square" lIns="0" tIns="12700" rIns="0" bIns="0" rtlCol="0">
            <a:spAutoFit/>
          </a:bodyPr>
          <a:lstStyle/>
          <a:p>
            <a:pPr marL="12700" marR="5080">
              <a:lnSpc>
                <a:spcPct val="113300"/>
              </a:lnSpc>
              <a:spcBef>
                <a:spcPts val="100"/>
              </a:spcBef>
            </a:pPr>
            <a:r>
              <a:rPr lang="en-US" sz="1600" dirty="0" smtClean="0">
                <a:latin typeface="Comic Sans MS" panose="030F0702030302020204" pitchFamily="66" charset="0"/>
                <a:cs typeface="Arial"/>
              </a:rPr>
              <a:t>Implement shared/distributed Memory Implementation of Overlapping Communities</a:t>
            </a:r>
            <a:endParaRPr sz="1600" dirty="0">
              <a:latin typeface="Comic Sans MS" panose="030F0702030302020204" pitchFamily="66" charset="0"/>
              <a:cs typeface="Arial"/>
            </a:endParaRPr>
          </a:p>
        </p:txBody>
      </p:sp>
      <p:sp>
        <p:nvSpPr>
          <p:cNvPr id="22" name="object 19"/>
          <p:cNvSpPr/>
          <p:nvPr/>
        </p:nvSpPr>
        <p:spPr>
          <a:xfrm>
            <a:off x="5958166" y="3661872"/>
            <a:ext cx="2051685" cy="746125"/>
          </a:xfrm>
          <a:custGeom>
            <a:avLst/>
            <a:gdLst/>
            <a:ahLst/>
            <a:cxnLst/>
            <a:rect l="l" t="t" r="r" b="b"/>
            <a:pathLst>
              <a:path w="2051684" h="746125">
                <a:moveTo>
                  <a:pt x="1678350" y="745499"/>
                </a:moveTo>
                <a:lnTo>
                  <a:pt x="0" y="745499"/>
                </a:lnTo>
                <a:lnTo>
                  <a:pt x="372749" y="372749"/>
                </a:lnTo>
                <a:lnTo>
                  <a:pt x="0" y="0"/>
                </a:lnTo>
                <a:lnTo>
                  <a:pt x="1678350" y="0"/>
                </a:lnTo>
                <a:lnTo>
                  <a:pt x="2051100" y="372749"/>
                </a:lnTo>
                <a:lnTo>
                  <a:pt x="1678350" y="745499"/>
                </a:lnTo>
                <a:close/>
              </a:path>
            </a:pathLst>
          </a:custGeom>
          <a:solidFill>
            <a:srgbClr val="31384D"/>
          </a:solidFill>
        </p:spPr>
        <p:txBody>
          <a:bodyPr wrap="square" lIns="0" tIns="0" rIns="0" bIns="0" rtlCol="0"/>
          <a:lstStyle/>
          <a:p>
            <a:endParaRPr/>
          </a:p>
        </p:txBody>
      </p:sp>
      <p:sp>
        <p:nvSpPr>
          <p:cNvPr id="23" name="object 20"/>
          <p:cNvSpPr/>
          <p:nvPr/>
        </p:nvSpPr>
        <p:spPr>
          <a:xfrm>
            <a:off x="5958166" y="3661872"/>
            <a:ext cx="2051685" cy="746125"/>
          </a:xfrm>
          <a:custGeom>
            <a:avLst/>
            <a:gdLst/>
            <a:ahLst/>
            <a:cxnLst/>
            <a:rect l="l" t="t" r="r" b="b"/>
            <a:pathLst>
              <a:path w="2051684" h="746125">
                <a:moveTo>
                  <a:pt x="0" y="0"/>
                </a:moveTo>
                <a:lnTo>
                  <a:pt x="1678350" y="0"/>
                </a:lnTo>
                <a:lnTo>
                  <a:pt x="2051100" y="372749"/>
                </a:lnTo>
                <a:lnTo>
                  <a:pt x="1678350"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24" name="object 21"/>
          <p:cNvSpPr txBox="1"/>
          <p:nvPr/>
        </p:nvSpPr>
        <p:spPr>
          <a:xfrm>
            <a:off x="6531249" y="3915305"/>
            <a:ext cx="1005286" cy="212879"/>
          </a:xfrm>
          <a:prstGeom prst="rect">
            <a:avLst/>
          </a:prstGeom>
        </p:spPr>
        <p:txBody>
          <a:bodyPr vert="horz" wrap="square" lIns="0" tIns="12700" rIns="0" bIns="0" rtlCol="0">
            <a:spAutoFit/>
          </a:bodyPr>
          <a:lstStyle/>
          <a:p>
            <a:pPr marL="12700">
              <a:lnSpc>
                <a:spcPct val="100000"/>
              </a:lnSpc>
              <a:spcBef>
                <a:spcPts val="100"/>
              </a:spcBef>
            </a:pPr>
            <a:r>
              <a:rPr lang="en-US" sz="1300" spc="-5" dirty="0" smtClean="0">
                <a:solidFill>
                  <a:srgbClr val="FFFFFF"/>
                </a:solidFill>
                <a:latin typeface="Arial"/>
                <a:cs typeface="Arial"/>
              </a:rPr>
              <a:t>April 2020</a:t>
            </a:r>
            <a:endParaRPr sz="1300" dirty="0">
              <a:latin typeface="Arial"/>
              <a:cs typeface="Arial"/>
            </a:endParaRPr>
          </a:p>
        </p:txBody>
      </p:sp>
      <p:sp>
        <p:nvSpPr>
          <p:cNvPr id="25" name="object 22"/>
          <p:cNvSpPr/>
          <p:nvPr/>
        </p:nvSpPr>
        <p:spPr>
          <a:xfrm>
            <a:off x="6903805" y="4401829"/>
            <a:ext cx="0" cy="554990"/>
          </a:xfrm>
          <a:custGeom>
            <a:avLst/>
            <a:gdLst/>
            <a:ahLst/>
            <a:cxnLst/>
            <a:rect l="l" t="t" r="r" b="b"/>
            <a:pathLst>
              <a:path h="554989">
                <a:moveTo>
                  <a:pt x="0" y="554699"/>
                </a:moveTo>
                <a:lnTo>
                  <a:pt x="0" y="0"/>
                </a:lnTo>
              </a:path>
            </a:pathLst>
          </a:custGeom>
          <a:ln w="9524">
            <a:solidFill>
              <a:srgbClr val="666666"/>
            </a:solidFill>
          </a:ln>
        </p:spPr>
        <p:txBody>
          <a:bodyPr wrap="square" lIns="0" tIns="0" rIns="0" bIns="0" rtlCol="0"/>
          <a:lstStyle/>
          <a:p>
            <a:endParaRPr/>
          </a:p>
        </p:txBody>
      </p:sp>
      <p:sp>
        <p:nvSpPr>
          <p:cNvPr id="26" name="object 23"/>
          <p:cNvSpPr/>
          <p:nvPr/>
        </p:nvSpPr>
        <p:spPr>
          <a:xfrm>
            <a:off x="6804342" y="4796585"/>
            <a:ext cx="198899" cy="198899"/>
          </a:xfrm>
          <a:prstGeom prst="rect">
            <a:avLst/>
          </a:prstGeom>
          <a:blipFill>
            <a:blip r:embed="rId3" cstate="print"/>
            <a:stretch>
              <a:fillRect/>
            </a:stretch>
          </a:blipFill>
        </p:spPr>
        <p:txBody>
          <a:bodyPr wrap="square" lIns="0" tIns="0" rIns="0" bIns="0" rtlCol="0"/>
          <a:lstStyle/>
          <a:p>
            <a:endParaRPr/>
          </a:p>
        </p:txBody>
      </p:sp>
      <p:sp>
        <p:nvSpPr>
          <p:cNvPr id="27" name="object 24"/>
          <p:cNvSpPr txBox="1"/>
          <p:nvPr/>
        </p:nvSpPr>
        <p:spPr>
          <a:xfrm>
            <a:off x="5571797" y="5253108"/>
            <a:ext cx="4772930" cy="847476"/>
          </a:xfrm>
          <a:prstGeom prst="rect">
            <a:avLst/>
          </a:prstGeom>
        </p:spPr>
        <p:txBody>
          <a:bodyPr vert="horz" wrap="square" lIns="0" tIns="12700" rIns="0" bIns="0" rtlCol="0">
            <a:spAutoFit/>
          </a:bodyPr>
          <a:lstStyle/>
          <a:p>
            <a:pPr marL="12700" marR="5080" algn="just">
              <a:lnSpc>
                <a:spcPct val="113300"/>
              </a:lnSpc>
              <a:spcBef>
                <a:spcPts val="100"/>
              </a:spcBef>
            </a:pPr>
            <a:r>
              <a:rPr lang="en-US" sz="1600" dirty="0" smtClean="0">
                <a:latin typeface="Comic Sans MS" panose="030F0702030302020204" pitchFamily="66" charset="0"/>
                <a:cs typeface="Arial"/>
              </a:rPr>
              <a:t>Performance comparison with other Overlapping Community Detection algorithm and Start working on GPUs &amp; Hybri</a:t>
            </a:r>
            <a:r>
              <a:rPr lang="en-US" sz="1600" dirty="0" smtClean="0">
                <a:latin typeface="Comic Sans MS" panose="030F0702030302020204" pitchFamily="66" charset="0"/>
                <a:cs typeface="Arial"/>
              </a:rPr>
              <a:t>d-Chordal filter</a:t>
            </a:r>
            <a:r>
              <a:rPr lang="en-US" sz="1600" dirty="0" smtClean="0">
                <a:latin typeface="Comic Sans MS" panose="030F0702030302020204" pitchFamily="66" charset="0"/>
                <a:cs typeface="Arial"/>
              </a:rPr>
              <a:t>  </a:t>
            </a:r>
            <a:endParaRPr sz="1600" dirty="0">
              <a:latin typeface="Comic Sans MS" panose="030F0702030302020204" pitchFamily="66" charset="0"/>
              <a:cs typeface="Arial"/>
            </a:endParaRPr>
          </a:p>
        </p:txBody>
      </p:sp>
      <p:sp>
        <p:nvSpPr>
          <p:cNvPr id="28" name="object 25"/>
          <p:cNvSpPr/>
          <p:nvPr/>
        </p:nvSpPr>
        <p:spPr>
          <a:xfrm>
            <a:off x="7613086" y="3661872"/>
            <a:ext cx="2051685" cy="746125"/>
          </a:xfrm>
          <a:custGeom>
            <a:avLst/>
            <a:gdLst/>
            <a:ahLst/>
            <a:cxnLst/>
            <a:rect l="l" t="t" r="r" b="b"/>
            <a:pathLst>
              <a:path w="2051684" h="746125">
                <a:moveTo>
                  <a:pt x="1678349" y="745499"/>
                </a:moveTo>
                <a:lnTo>
                  <a:pt x="0" y="745499"/>
                </a:lnTo>
                <a:lnTo>
                  <a:pt x="372749" y="372749"/>
                </a:lnTo>
                <a:lnTo>
                  <a:pt x="0" y="0"/>
                </a:lnTo>
                <a:lnTo>
                  <a:pt x="1678349" y="0"/>
                </a:lnTo>
                <a:lnTo>
                  <a:pt x="2051099" y="372749"/>
                </a:lnTo>
                <a:lnTo>
                  <a:pt x="1678349" y="745499"/>
                </a:lnTo>
                <a:close/>
              </a:path>
            </a:pathLst>
          </a:custGeom>
          <a:solidFill>
            <a:srgbClr val="31384D"/>
          </a:solidFill>
        </p:spPr>
        <p:txBody>
          <a:bodyPr wrap="square" lIns="0" tIns="0" rIns="0" bIns="0" rtlCol="0"/>
          <a:lstStyle/>
          <a:p>
            <a:endParaRPr/>
          </a:p>
        </p:txBody>
      </p:sp>
      <p:sp>
        <p:nvSpPr>
          <p:cNvPr id="29" name="object 26"/>
          <p:cNvSpPr/>
          <p:nvPr/>
        </p:nvSpPr>
        <p:spPr>
          <a:xfrm>
            <a:off x="7613086" y="3661872"/>
            <a:ext cx="2051685" cy="746125"/>
          </a:xfrm>
          <a:custGeom>
            <a:avLst/>
            <a:gdLst/>
            <a:ahLst/>
            <a:cxnLst/>
            <a:rect l="l" t="t" r="r" b="b"/>
            <a:pathLst>
              <a:path w="2051684" h="746125">
                <a:moveTo>
                  <a:pt x="0" y="0"/>
                </a:moveTo>
                <a:lnTo>
                  <a:pt x="1678349" y="0"/>
                </a:lnTo>
                <a:lnTo>
                  <a:pt x="2051099" y="372749"/>
                </a:lnTo>
                <a:lnTo>
                  <a:pt x="1678349" y="745499"/>
                </a:lnTo>
                <a:lnTo>
                  <a:pt x="0" y="745499"/>
                </a:lnTo>
                <a:lnTo>
                  <a:pt x="372749" y="372749"/>
                </a:lnTo>
                <a:lnTo>
                  <a:pt x="0" y="0"/>
                </a:lnTo>
                <a:close/>
              </a:path>
            </a:pathLst>
          </a:custGeom>
          <a:ln w="9524">
            <a:solidFill>
              <a:srgbClr val="FFFFFF"/>
            </a:solidFill>
          </a:ln>
        </p:spPr>
        <p:txBody>
          <a:bodyPr wrap="square" lIns="0" tIns="0" rIns="0" bIns="0" rtlCol="0"/>
          <a:lstStyle/>
          <a:p>
            <a:endParaRPr/>
          </a:p>
        </p:txBody>
      </p:sp>
      <p:sp>
        <p:nvSpPr>
          <p:cNvPr id="30" name="object 27"/>
          <p:cNvSpPr txBox="1"/>
          <p:nvPr/>
        </p:nvSpPr>
        <p:spPr>
          <a:xfrm>
            <a:off x="8086402" y="3915305"/>
            <a:ext cx="1316216" cy="212879"/>
          </a:xfrm>
          <a:prstGeom prst="rect">
            <a:avLst/>
          </a:prstGeom>
        </p:spPr>
        <p:txBody>
          <a:bodyPr vert="horz" wrap="square" lIns="0" tIns="12700" rIns="0" bIns="0" rtlCol="0">
            <a:spAutoFit/>
          </a:bodyPr>
          <a:lstStyle/>
          <a:p>
            <a:pPr marL="12700">
              <a:lnSpc>
                <a:spcPct val="100000"/>
              </a:lnSpc>
              <a:spcBef>
                <a:spcPts val="100"/>
              </a:spcBef>
            </a:pPr>
            <a:r>
              <a:rPr lang="en-US" sz="1300" spc="5" dirty="0" smtClean="0">
                <a:solidFill>
                  <a:srgbClr val="FFFFFF"/>
                </a:solidFill>
                <a:latin typeface="Arial"/>
                <a:cs typeface="Arial"/>
              </a:rPr>
              <a:t>October 2020</a:t>
            </a:r>
            <a:endParaRPr sz="1300" dirty="0">
              <a:latin typeface="Arial"/>
              <a:cs typeface="Arial"/>
            </a:endParaRPr>
          </a:p>
        </p:txBody>
      </p:sp>
      <p:sp>
        <p:nvSpPr>
          <p:cNvPr id="31" name="object 28"/>
          <p:cNvSpPr/>
          <p:nvPr/>
        </p:nvSpPr>
        <p:spPr>
          <a:xfrm>
            <a:off x="8600542" y="3112043"/>
            <a:ext cx="0" cy="554990"/>
          </a:xfrm>
          <a:custGeom>
            <a:avLst/>
            <a:gdLst/>
            <a:ahLst/>
            <a:cxnLst/>
            <a:rect l="l" t="t" r="r" b="b"/>
            <a:pathLst>
              <a:path h="554989">
                <a:moveTo>
                  <a:pt x="0" y="0"/>
                </a:moveTo>
                <a:lnTo>
                  <a:pt x="0" y="554699"/>
                </a:lnTo>
              </a:path>
            </a:pathLst>
          </a:custGeom>
          <a:ln w="9524">
            <a:solidFill>
              <a:srgbClr val="666666"/>
            </a:solidFill>
          </a:ln>
        </p:spPr>
        <p:txBody>
          <a:bodyPr wrap="square" lIns="0" tIns="0" rIns="0" bIns="0" rtlCol="0"/>
          <a:lstStyle/>
          <a:p>
            <a:endParaRPr/>
          </a:p>
        </p:txBody>
      </p:sp>
      <p:sp>
        <p:nvSpPr>
          <p:cNvPr id="32" name="object 29"/>
          <p:cNvSpPr/>
          <p:nvPr/>
        </p:nvSpPr>
        <p:spPr>
          <a:xfrm>
            <a:off x="8501080" y="3073087"/>
            <a:ext cx="198899" cy="198899"/>
          </a:xfrm>
          <a:prstGeom prst="rect">
            <a:avLst/>
          </a:prstGeom>
          <a:blipFill>
            <a:blip r:embed="rId4" cstate="print"/>
            <a:stretch>
              <a:fillRect/>
            </a:stretch>
          </a:blipFill>
        </p:spPr>
        <p:txBody>
          <a:bodyPr wrap="square" lIns="0" tIns="0" rIns="0" bIns="0" rtlCol="0"/>
          <a:lstStyle/>
          <a:p>
            <a:endParaRPr/>
          </a:p>
        </p:txBody>
      </p:sp>
      <p:sp>
        <p:nvSpPr>
          <p:cNvPr id="33" name="object 30"/>
          <p:cNvSpPr txBox="1"/>
          <p:nvPr/>
        </p:nvSpPr>
        <p:spPr>
          <a:xfrm>
            <a:off x="6877371" y="1870083"/>
            <a:ext cx="3042484" cy="1125693"/>
          </a:xfrm>
          <a:prstGeom prst="rect">
            <a:avLst/>
          </a:prstGeom>
        </p:spPr>
        <p:txBody>
          <a:bodyPr vert="horz" wrap="square" lIns="0" tIns="12700" rIns="0" bIns="0" rtlCol="0">
            <a:spAutoFit/>
          </a:bodyPr>
          <a:lstStyle/>
          <a:p>
            <a:pPr marL="12700" marR="5080">
              <a:lnSpc>
                <a:spcPct val="113300"/>
              </a:lnSpc>
              <a:spcBef>
                <a:spcPts val="100"/>
              </a:spcBef>
            </a:pPr>
            <a:r>
              <a:rPr lang="en-US" sz="1600" dirty="0" smtClean="0">
                <a:latin typeface="Comic Sans MS" panose="030F0702030302020204" pitchFamily="66" charset="0"/>
                <a:cs typeface="Arial"/>
              </a:rPr>
              <a:t>Update dissertation with the outcomes of all the proposed research, and complete final dissertation exit requirements</a:t>
            </a:r>
            <a:endParaRPr sz="1600" dirty="0">
              <a:latin typeface="Comic Sans MS" panose="030F0702030302020204" pitchFamily="66" charset="0"/>
              <a:cs typeface="Arial"/>
            </a:endParaRPr>
          </a:p>
        </p:txBody>
      </p:sp>
      <p:sp>
        <p:nvSpPr>
          <p:cNvPr id="34" name="Date Placeholder 33"/>
          <p:cNvSpPr>
            <a:spLocks noGrp="1"/>
          </p:cNvSpPr>
          <p:nvPr>
            <p:ph type="dt" sz="half" idx="10"/>
          </p:nvPr>
        </p:nvSpPr>
        <p:spPr/>
        <p:txBody>
          <a:bodyPr/>
          <a:lstStyle/>
          <a:p>
            <a:fld id="{D46940E6-5232-4260-917B-976FD0D61A61}" type="datetime1">
              <a:rPr lang="en-US" smtClean="0"/>
              <a:t>3/17/2019</a:t>
            </a:fld>
            <a:endParaRPr lang="en-US" dirty="0"/>
          </a:p>
        </p:txBody>
      </p:sp>
      <p:sp>
        <p:nvSpPr>
          <p:cNvPr id="36" name="Slide Number Placeholder 35"/>
          <p:cNvSpPr>
            <a:spLocks noGrp="1"/>
          </p:cNvSpPr>
          <p:nvPr>
            <p:ph type="sldNum" sz="quarter" idx="12"/>
          </p:nvPr>
        </p:nvSpPr>
        <p:spPr/>
        <p:txBody>
          <a:bodyPr/>
          <a:lstStyle/>
          <a:p>
            <a:fld id="{D45BF2F6-C993-483E-8E64-9AEDD62969A1}" type="slidenum">
              <a:rPr lang="en-US" smtClean="0"/>
              <a:pPr/>
              <a:t>35</a:t>
            </a:fld>
            <a:endParaRPr lang="en-US" dirty="0"/>
          </a:p>
        </p:txBody>
      </p:sp>
      <p:sp>
        <p:nvSpPr>
          <p:cNvPr id="2" name="TextBox 1"/>
          <p:cNvSpPr txBox="1"/>
          <p:nvPr/>
        </p:nvSpPr>
        <p:spPr>
          <a:xfrm>
            <a:off x="1843555" y="452582"/>
            <a:ext cx="7346627" cy="1077218"/>
          </a:xfrm>
          <a:prstGeom prst="rect">
            <a:avLst/>
          </a:prstGeom>
          <a:noFill/>
        </p:spPr>
        <p:txBody>
          <a:bodyPr wrap="square" rtlCol="0">
            <a:spAutoFit/>
          </a:bodyPr>
          <a:lstStyle/>
          <a:p>
            <a:pPr algn="ctr"/>
            <a:r>
              <a:rPr lang="en-US" sz="3200" dirty="0" smtClean="0">
                <a:solidFill>
                  <a:schemeClr val="accent1"/>
                </a:solidFill>
                <a:latin typeface="Comic Sans MS" panose="030F0702030302020204" pitchFamily="66" charset="0"/>
              </a:rPr>
              <a:t>Timeline for Proposed Dissertation Research Plan </a:t>
            </a:r>
            <a:endParaRPr lang="en-US" sz="3200" dirty="0">
              <a:solidFill>
                <a:schemeClr val="accent1"/>
              </a:solidFill>
              <a:latin typeface="Comic Sans MS" panose="030F0702030302020204" pitchFamily="66" charset="0"/>
            </a:endParaRPr>
          </a:p>
        </p:txBody>
      </p:sp>
    </p:spTree>
    <p:extLst>
      <p:ext uri="{BB962C8B-B14F-4D97-AF65-F5344CB8AC3E}">
        <p14:creationId xmlns:p14="http://schemas.microsoft.com/office/powerpoint/2010/main" val="23296801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7E142-52B4-4F99-AE6E-7CE1AE70D885}"/>
              </a:ext>
            </a:extLst>
          </p:cNvPr>
          <p:cNvSpPr>
            <a:spLocks noGrp="1"/>
          </p:cNvSpPr>
          <p:nvPr>
            <p:ph type="title"/>
          </p:nvPr>
        </p:nvSpPr>
        <p:spPr/>
        <p:txBody>
          <a:bodyPr/>
          <a:lstStyle/>
          <a:p>
            <a:r>
              <a:rPr lang="en-US" dirty="0" smtClean="0"/>
              <a:t>Conclusions</a:t>
            </a:r>
            <a:endParaRPr lang="en-US" dirty="0"/>
          </a:p>
        </p:txBody>
      </p:sp>
      <p:sp>
        <p:nvSpPr>
          <p:cNvPr id="3" name="Content Placeholder 2">
            <a:extLst>
              <a:ext uri="{FF2B5EF4-FFF2-40B4-BE49-F238E27FC236}">
                <a16:creationId xmlns:a16="http://schemas.microsoft.com/office/drawing/2014/main" id="{C666F17E-4DB9-4B93-AD2E-8B5AE828F8C3}"/>
              </a:ext>
            </a:extLst>
          </p:cNvPr>
          <p:cNvSpPr>
            <a:spLocks noGrp="1"/>
          </p:cNvSpPr>
          <p:nvPr>
            <p:ph idx="1"/>
          </p:nvPr>
        </p:nvSpPr>
        <p:spPr/>
        <p:txBody>
          <a:bodyPr/>
          <a:lstStyle/>
          <a:p>
            <a:r>
              <a:rPr lang="en-US" dirty="0">
                <a:latin typeface="Comic Sans MS" panose="030F0702030302020204" pitchFamily="66" charset="0"/>
              </a:rPr>
              <a:t>New shared-memory algorithm for updating </a:t>
            </a:r>
            <a:r>
              <a:rPr lang="en-US" dirty="0" smtClean="0">
                <a:latin typeface="Comic Sans MS" panose="030F0702030302020204" pitchFamily="66" charset="0"/>
              </a:rPr>
              <a:t>SSSP &amp; MST </a:t>
            </a:r>
            <a:r>
              <a:rPr lang="en-US" dirty="0">
                <a:latin typeface="Comic Sans MS" panose="030F0702030302020204" pitchFamily="66" charset="0"/>
              </a:rPr>
              <a:t>in dynamic networks</a:t>
            </a:r>
          </a:p>
          <a:p>
            <a:endParaRPr lang="en-US" dirty="0">
              <a:latin typeface="Comic Sans MS" panose="030F0702030302020204" pitchFamily="66" charset="0"/>
            </a:endParaRPr>
          </a:p>
          <a:p>
            <a:r>
              <a:rPr lang="en-US" dirty="0">
                <a:latin typeface="Comic Sans MS" panose="030F0702030302020204" pitchFamily="66" charset="0"/>
              </a:rPr>
              <a:t>Performance results demonstrate up to a 4X performance improvement over a parallel </a:t>
            </a:r>
            <a:r>
              <a:rPr lang="en-US" dirty="0" err="1">
                <a:latin typeface="Comic Sans MS" panose="030F0702030302020204" pitchFamily="66" charset="0"/>
              </a:rPr>
              <a:t>recomputation</a:t>
            </a:r>
            <a:r>
              <a:rPr lang="en-US" dirty="0">
                <a:latin typeface="Comic Sans MS" panose="030F0702030302020204" pitchFamily="66" charset="0"/>
              </a:rPr>
              <a:t>-based SSSP code</a:t>
            </a:r>
          </a:p>
          <a:p>
            <a:endParaRPr lang="en-US" dirty="0">
              <a:latin typeface="Comic Sans MS" panose="030F0702030302020204" pitchFamily="66" charset="0"/>
            </a:endParaRPr>
          </a:p>
          <a:p>
            <a:r>
              <a:rPr lang="en-US" dirty="0">
                <a:latin typeface="Comic Sans MS" panose="030F0702030302020204" pitchFamily="66" charset="0"/>
              </a:rPr>
              <a:t>Plan to extend the general approach </a:t>
            </a:r>
            <a:r>
              <a:rPr lang="en-US" dirty="0" smtClean="0">
                <a:latin typeface="Comic Sans MS" panose="030F0702030302020204" pitchFamily="66" charset="0"/>
              </a:rPr>
              <a:t>to update SCC</a:t>
            </a:r>
            <a:endParaRPr lang="en-US" dirty="0">
              <a:latin typeface="Comic Sans MS" panose="030F0702030302020204" pitchFamily="66" charset="0"/>
            </a:endParaRPr>
          </a:p>
          <a:p>
            <a:endParaRPr lang="en-US" dirty="0">
              <a:latin typeface="Comic Sans MS" panose="030F0702030302020204" pitchFamily="66" charset="0"/>
            </a:endParaRPr>
          </a:p>
          <a:p>
            <a:r>
              <a:rPr lang="en-US" dirty="0">
                <a:latin typeface="Comic Sans MS" panose="030F0702030302020204" pitchFamily="66" charset="0"/>
              </a:rPr>
              <a:t>Future GPU and distributed-memory implementations</a:t>
            </a:r>
          </a:p>
        </p:txBody>
      </p:sp>
      <p:sp>
        <p:nvSpPr>
          <p:cNvPr id="5" name="Date Placeholder 4"/>
          <p:cNvSpPr>
            <a:spLocks noGrp="1"/>
          </p:cNvSpPr>
          <p:nvPr>
            <p:ph type="dt" sz="half" idx="10"/>
          </p:nvPr>
        </p:nvSpPr>
        <p:spPr/>
        <p:txBody>
          <a:bodyPr/>
          <a:lstStyle/>
          <a:p>
            <a:fld id="{6BE5407E-1826-4295-84C9-AC0D0B28C982}"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36</a:t>
            </a:fld>
            <a:endParaRPr lang="en-US" dirty="0"/>
          </a:p>
        </p:txBody>
      </p:sp>
    </p:spTree>
    <p:extLst>
      <p:ext uri="{BB962C8B-B14F-4D97-AF65-F5344CB8AC3E}">
        <p14:creationId xmlns:p14="http://schemas.microsoft.com/office/powerpoint/2010/main" val="28725874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635D6-4E88-4370-B6CC-BDB018512821}"/>
              </a:ext>
            </a:extLst>
          </p:cNvPr>
          <p:cNvSpPr>
            <a:spLocks noGrp="1"/>
          </p:cNvSpPr>
          <p:nvPr>
            <p:ph type="title"/>
          </p:nvPr>
        </p:nvSpPr>
        <p:spPr>
          <a:xfrm>
            <a:off x="838200" y="365127"/>
            <a:ext cx="10515600" cy="1325563"/>
          </a:xfrm>
        </p:spPr>
        <p:txBody>
          <a:bodyPr/>
          <a:lstStyle/>
          <a:p>
            <a:r>
              <a:rPr lang="en-US" dirty="0" smtClean="0"/>
              <a:t>Acknowledgments &amp; Collaborators</a:t>
            </a:r>
            <a:endParaRPr lang="en-US" dirty="0"/>
          </a:p>
        </p:txBody>
      </p:sp>
      <p:pic>
        <p:nvPicPr>
          <p:cNvPr id="5" name="Picture 2" descr="http://www.northeastern.edu/chn/images/nsf.jpg">
            <a:extLst>
              <a:ext uri="{FF2B5EF4-FFF2-40B4-BE49-F238E27FC236}">
                <a16:creationId xmlns:a16="http://schemas.microsoft.com/office/drawing/2014/main" id="{0E20A6E3-DC63-4B21-AE64-2342B5CCAA81}"/>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80291" y="1437111"/>
            <a:ext cx="2493817" cy="3088707"/>
          </a:xfrm>
          <a:prstGeom prst="rect">
            <a:avLst/>
          </a:prstGeom>
          <a:noFill/>
          <a:extLst>
            <a:ext uri="{909E8E84-426E-40DD-AFC4-6F175D3DCCD1}">
              <a14:hiddenFill xmlns:a14="http://schemas.microsoft.com/office/drawing/2010/main">
                <a:solidFill>
                  <a:srgbClr val="FFFFFF"/>
                </a:solidFill>
              </a14:hiddenFill>
            </a:ext>
          </a:extLst>
        </p:spPr>
      </p:pic>
      <p:sp>
        <p:nvSpPr>
          <p:cNvPr id="6" name="object 3"/>
          <p:cNvSpPr/>
          <p:nvPr/>
        </p:nvSpPr>
        <p:spPr>
          <a:xfrm>
            <a:off x="6824811" y="1536233"/>
            <a:ext cx="2857499" cy="2838449"/>
          </a:xfrm>
          <a:prstGeom prst="rect">
            <a:avLst/>
          </a:prstGeom>
          <a:blipFill>
            <a:blip r:embed="rId3" cstate="print"/>
            <a:stretch>
              <a:fillRect/>
            </a:stretch>
          </a:blipFill>
        </p:spPr>
        <p:txBody>
          <a:bodyPr wrap="square" lIns="0" tIns="0" rIns="0" bIns="0" rtlCol="0"/>
          <a:lstStyle/>
          <a:p>
            <a:endParaRPr/>
          </a:p>
        </p:txBody>
      </p:sp>
      <p:sp>
        <p:nvSpPr>
          <p:cNvPr id="7" name="object 4"/>
          <p:cNvSpPr/>
          <p:nvPr/>
        </p:nvSpPr>
        <p:spPr>
          <a:xfrm>
            <a:off x="3405050" y="1437111"/>
            <a:ext cx="2857499" cy="2898599"/>
          </a:xfrm>
          <a:prstGeom prst="rect">
            <a:avLst/>
          </a:prstGeom>
          <a:blipFill>
            <a:blip r:embed="rId4" cstate="print"/>
            <a:stretch>
              <a:fillRect/>
            </a:stretch>
          </a:blipFill>
        </p:spPr>
        <p:txBody>
          <a:bodyPr wrap="square" lIns="0" tIns="0" rIns="0" bIns="0" rtlCol="0"/>
          <a:lstStyle/>
          <a:p>
            <a:endParaRPr/>
          </a:p>
        </p:txBody>
      </p:sp>
      <p:sp>
        <p:nvSpPr>
          <p:cNvPr id="8" name="object 5"/>
          <p:cNvSpPr txBox="1"/>
          <p:nvPr/>
        </p:nvSpPr>
        <p:spPr>
          <a:xfrm>
            <a:off x="3755730" y="4601242"/>
            <a:ext cx="1946910"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Dr. </a:t>
            </a:r>
            <a:r>
              <a:rPr sz="1800" b="1" spc="-5" dirty="0">
                <a:latin typeface="Calibri"/>
                <a:cs typeface="Calibri"/>
              </a:rPr>
              <a:t>Boyana</a:t>
            </a:r>
            <a:r>
              <a:rPr sz="1800" b="1" spc="-40" dirty="0">
                <a:latin typeface="Calibri"/>
                <a:cs typeface="Calibri"/>
              </a:rPr>
              <a:t> </a:t>
            </a:r>
            <a:r>
              <a:rPr sz="1800" b="1" spc="-5" dirty="0">
                <a:latin typeface="Calibri"/>
                <a:cs typeface="Calibri"/>
              </a:rPr>
              <a:t>Norris,</a:t>
            </a:r>
            <a:endParaRPr sz="1800" dirty="0">
              <a:latin typeface="Calibri"/>
              <a:cs typeface="Calibri"/>
            </a:endParaRPr>
          </a:p>
          <a:p>
            <a:pPr marL="12700">
              <a:lnSpc>
                <a:spcPct val="100000"/>
              </a:lnSpc>
              <a:spcBef>
                <a:spcPts val="15"/>
              </a:spcBef>
            </a:pPr>
            <a:r>
              <a:rPr sz="1800" u="heavy" spc="-5" dirty="0">
                <a:uFill>
                  <a:solidFill>
                    <a:srgbClr val="000000"/>
                  </a:solidFill>
                </a:uFill>
                <a:latin typeface="Calibri"/>
                <a:cs typeface="Calibri"/>
              </a:rPr>
              <a:t>University of</a:t>
            </a:r>
            <a:r>
              <a:rPr sz="1800" u="heavy" spc="-80" dirty="0">
                <a:uFill>
                  <a:solidFill>
                    <a:srgbClr val="000000"/>
                  </a:solidFill>
                </a:uFill>
                <a:latin typeface="Calibri"/>
                <a:cs typeface="Calibri"/>
              </a:rPr>
              <a:t> </a:t>
            </a:r>
            <a:r>
              <a:rPr sz="1800" u="heavy" spc="-5" dirty="0">
                <a:uFill>
                  <a:solidFill>
                    <a:srgbClr val="000000"/>
                  </a:solidFill>
                </a:uFill>
                <a:latin typeface="Calibri"/>
                <a:cs typeface="Calibri"/>
              </a:rPr>
              <a:t>Oregon</a:t>
            </a:r>
            <a:endParaRPr sz="1800" dirty="0">
              <a:latin typeface="Calibri"/>
              <a:cs typeface="Calibri"/>
            </a:endParaRPr>
          </a:p>
        </p:txBody>
      </p:sp>
      <p:sp>
        <p:nvSpPr>
          <p:cNvPr id="9" name="object 6"/>
          <p:cNvSpPr txBox="1"/>
          <p:nvPr/>
        </p:nvSpPr>
        <p:spPr>
          <a:xfrm>
            <a:off x="7738736" y="4601242"/>
            <a:ext cx="1943573"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Dr. </a:t>
            </a:r>
            <a:r>
              <a:rPr sz="1800" b="1" spc="-5" dirty="0">
                <a:latin typeface="Calibri"/>
                <a:cs typeface="Calibri"/>
              </a:rPr>
              <a:t>Sajal</a:t>
            </a:r>
            <a:r>
              <a:rPr sz="1800" b="1" spc="-80" dirty="0">
                <a:latin typeface="Calibri"/>
                <a:cs typeface="Calibri"/>
              </a:rPr>
              <a:t> </a:t>
            </a:r>
            <a:r>
              <a:rPr sz="1800" b="1" spc="-5" dirty="0">
                <a:latin typeface="Calibri"/>
                <a:cs typeface="Calibri"/>
              </a:rPr>
              <a:t>Das,</a:t>
            </a:r>
            <a:endParaRPr sz="1800" dirty="0">
              <a:latin typeface="Calibri"/>
              <a:cs typeface="Calibri"/>
            </a:endParaRPr>
          </a:p>
          <a:p>
            <a:pPr marL="12700">
              <a:lnSpc>
                <a:spcPct val="100000"/>
              </a:lnSpc>
              <a:spcBef>
                <a:spcPts val="15"/>
              </a:spcBef>
            </a:pPr>
            <a:r>
              <a:rPr sz="1800" u="heavy" spc="-5" dirty="0">
                <a:uFill>
                  <a:solidFill>
                    <a:srgbClr val="000000"/>
                  </a:solidFill>
                </a:uFill>
                <a:latin typeface="Calibri"/>
                <a:cs typeface="Calibri"/>
              </a:rPr>
              <a:t>Missouri</a:t>
            </a:r>
            <a:r>
              <a:rPr sz="1800" u="heavy" spc="-50" dirty="0">
                <a:uFill>
                  <a:solidFill>
                    <a:srgbClr val="000000"/>
                  </a:solidFill>
                </a:uFill>
                <a:latin typeface="Calibri"/>
                <a:cs typeface="Calibri"/>
              </a:rPr>
              <a:t> </a:t>
            </a:r>
            <a:r>
              <a:rPr sz="1800" u="heavy" spc="-5" dirty="0">
                <a:uFill>
                  <a:solidFill>
                    <a:srgbClr val="000000"/>
                  </a:solidFill>
                </a:uFill>
                <a:latin typeface="Calibri"/>
                <a:cs typeface="Calibri"/>
              </a:rPr>
              <a:t>S&amp;T</a:t>
            </a:r>
            <a:endParaRPr sz="1800" dirty="0">
              <a:latin typeface="Calibri"/>
              <a:cs typeface="Calibri"/>
            </a:endParaRPr>
          </a:p>
        </p:txBody>
      </p:sp>
      <p:sp>
        <p:nvSpPr>
          <p:cNvPr id="3" name="Date Placeholder 2"/>
          <p:cNvSpPr>
            <a:spLocks noGrp="1"/>
          </p:cNvSpPr>
          <p:nvPr>
            <p:ph type="dt" sz="half" idx="10"/>
          </p:nvPr>
        </p:nvSpPr>
        <p:spPr/>
        <p:txBody>
          <a:bodyPr/>
          <a:lstStyle/>
          <a:p>
            <a:fld id="{B46F3504-6F06-4BF6-AA54-0DD6C492BDA6}" type="datetime1">
              <a:rPr lang="en-US" smtClean="0"/>
              <a:t>3/17/2019</a:t>
            </a:fld>
            <a:endParaRPr lang="en-US" dirty="0"/>
          </a:p>
        </p:txBody>
      </p:sp>
      <p:sp>
        <p:nvSpPr>
          <p:cNvPr id="11" name="Slide Number Placeholder 10"/>
          <p:cNvSpPr>
            <a:spLocks noGrp="1"/>
          </p:cNvSpPr>
          <p:nvPr>
            <p:ph type="sldNum" sz="quarter" idx="12"/>
          </p:nvPr>
        </p:nvSpPr>
        <p:spPr/>
        <p:txBody>
          <a:bodyPr/>
          <a:lstStyle/>
          <a:p>
            <a:fld id="{D45BF2F6-C993-483E-8E64-9AEDD62969A1}" type="slidenum">
              <a:rPr lang="en-US" smtClean="0"/>
              <a:pPr/>
              <a:t>37</a:t>
            </a:fld>
            <a:endParaRPr lang="en-US" dirty="0"/>
          </a:p>
        </p:txBody>
      </p:sp>
    </p:spTree>
    <p:extLst>
      <p:ext uri="{BB962C8B-B14F-4D97-AF65-F5344CB8AC3E}">
        <p14:creationId xmlns:p14="http://schemas.microsoft.com/office/powerpoint/2010/main" val="320460334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13938-B437-44CE-B228-B9806F51E645}"/>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99CDD59-A5A0-48E5-BC46-F09B788CA51D}"/>
              </a:ext>
            </a:extLst>
          </p:cNvPr>
          <p:cNvSpPr>
            <a:spLocks noGrp="1"/>
          </p:cNvSpPr>
          <p:nvPr>
            <p:ph idx="1"/>
          </p:nvPr>
        </p:nvSpPr>
        <p:spPr>
          <a:xfrm>
            <a:off x="154709" y="1719367"/>
            <a:ext cx="10515600" cy="4351338"/>
          </a:xfrm>
        </p:spPr>
        <p:txBody>
          <a:bodyPr>
            <a:normAutofit lnSpcReduction="10000"/>
          </a:bodyPr>
          <a:lstStyle/>
          <a:p>
            <a:endParaRPr lang="en-US" dirty="0" smtClean="0"/>
          </a:p>
          <a:p>
            <a:endParaRPr lang="en-US" dirty="0"/>
          </a:p>
          <a:p>
            <a:endParaRPr lang="en-US" dirty="0" smtClean="0"/>
          </a:p>
          <a:p>
            <a:endParaRPr lang="en-US" dirty="0"/>
          </a:p>
          <a:p>
            <a:endParaRPr lang="en-US" dirty="0" smtClean="0"/>
          </a:p>
          <a:p>
            <a:r>
              <a:rPr lang="en-US" dirty="0" smtClean="0"/>
              <a:t>Questions</a:t>
            </a:r>
            <a:r>
              <a:rPr lang="en-US" dirty="0"/>
              <a:t>?</a:t>
            </a:r>
          </a:p>
          <a:p>
            <a:r>
              <a:rPr lang="en-US" dirty="0"/>
              <a:t>Corresponding author: Sriram Srinivasan, </a:t>
            </a:r>
            <a:r>
              <a:rPr lang="en-US" dirty="0">
                <a:solidFill>
                  <a:schemeClr val="accent1">
                    <a:lumMod val="50000"/>
                  </a:schemeClr>
                </a:solidFill>
                <a:hlinkClick r:id="rId2"/>
              </a:rPr>
              <a:t>sriramsrinivas@unomaha.edu</a:t>
            </a:r>
            <a:endParaRPr lang="en-US" dirty="0">
              <a:solidFill>
                <a:schemeClr val="accent1">
                  <a:lumMod val="50000"/>
                </a:schemeClr>
              </a:solidFill>
            </a:endParaRPr>
          </a:p>
          <a:p>
            <a:r>
              <a:rPr lang="en-US" u="sng" dirty="0">
                <a:solidFill>
                  <a:schemeClr val="accent1">
                    <a:lumMod val="50000"/>
                  </a:schemeClr>
                </a:solidFill>
              </a:rPr>
              <a:t>github.com/</a:t>
            </a:r>
            <a:r>
              <a:rPr lang="en-US" u="sng" dirty="0" err="1">
                <a:solidFill>
                  <a:schemeClr val="accent1">
                    <a:lumMod val="50000"/>
                  </a:schemeClr>
                </a:solidFill>
              </a:rPr>
              <a:t>SriramSrinivas</a:t>
            </a:r>
            <a:r>
              <a:rPr lang="en-US" u="sng" dirty="0">
                <a:solidFill>
                  <a:schemeClr val="accent1">
                    <a:lumMod val="50000"/>
                  </a:schemeClr>
                </a:solidFill>
              </a:rPr>
              <a:t>/</a:t>
            </a:r>
            <a:r>
              <a:rPr lang="en-US" u="sng" dirty="0" err="1">
                <a:solidFill>
                  <a:schemeClr val="accent1">
                    <a:lumMod val="50000"/>
                  </a:schemeClr>
                </a:solidFill>
              </a:rPr>
              <a:t>SriramDissertation</a:t>
            </a:r>
            <a:endParaRPr lang="en-US" u="sng" dirty="0">
              <a:solidFill>
                <a:schemeClr val="accent1">
                  <a:lumMod val="50000"/>
                </a:schemeClr>
              </a:solidFill>
            </a:endParaRPr>
          </a:p>
          <a:p>
            <a:endParaRPr lang="en-US" dirty="0"/>
          </a:p>
          <a:p>
            <a:endParaRPr lang="en-US" dirty="0"/>
          </a:p>
        </p:txBody>
      </p:sp>
      <p:sp>
        <p:nvSpPr>
          <p:cNvPr id="5" name="object 3"/>
          <p:cNvSpPr/>
          <p:nvPr/>
        </p:nvSpPr>
        <p:spPr>
          <a:xfrm>
            <a:off x="247073" y="1326370"/>
            <a:ext cx="6329218" cy="2568666"/>
          </a:xfrm>
          <a:prstGeom prst="rect">
            <a:avLst/>
          </a:prstGeom>
          <a:blipFill>
            <a:blip r:embed="rId3" cstate="print"/>
            <a:stretch>
              <a:fillRect/>
            </a:stretch>
          </a:blipFill>
        </p:spPr>
        <p:txBody>
          <a:bodyPr wrap="square" lIns="0" tIns="0" rIns="0" bIns="0" rtlCol="0"/>
          <a:lstStyle/>
          <a:p>
            <a:endParaRPr/>
          </a:p>
        </p:txBody>
      </p:sp>
      <p:sp>
        <p:nvSpPr>
          <p:cNvPr id="6" name="Date Placeholder 5"/>
          <p:cNvSpPr>
            <a:spLocks noGrp="1"/>
          </p:cNvSpPr>
          <p:nvPr>
            <p:ph type="dt" sz="half" idx="10"/>
          </p:nvPr>
        </p:nvSpPr>
        <p:spPr/>
        <p:txBody>
          <a:bodyPr/>
          <a:lstStyle/>
          <a:p>
            <a:fld id="{E7EF913E-614D-424E-BA09-DF6655F3D576}" type="datetime1">
              <a:rPr lang="en-US" smtClean="0"/>
              <a:t>3/17/2019</a:t>
            </a:fld>
            <a:endParaRPr lang="en-US" dirty="0"/>
          </a:p>
        </p:txBody>
      </p:sp>
      <p:sp>
        <p:nvSpPr>
          <p:cNvPr id="8" name="Slide Number Placeholder 7"/>
          <p:cNvSpPr>
            <a:spLocks noGrp="1"/>
          </p:cNvSpPr>
          <p:nvPr>
            <p:ph type="sldNum" sz="quarter" idx="12"/>
          </p:nvPr>
        </p:nvSpPr>
        <p:spPr/>
        <p:txBody>
          <a:bodyPr/>
          <a:lstStyle/>
          <a:p>
            <a:fld id="{D45BF2F6-C993-483E-8E64-9AEDD62969A1}" type="slidenum">
              <a:rPr lang="en-US" smtClean="0"/>
              <a:pPr/>
              <a:t>38</a:t>
            </a:fld>
            <a:endParaRPr lang="en-US" dirty="0"/>
          </a:p>
        </p:txBody>
      </p:sp>
    </p:spTree>
    <p:extLst>
      <p:ext uri="{BB962C8B-B14F-4D97-AF65-F5344CB8AC3E}">
        <p14:creationId xmlns:p14="http://schemas.microsoft.com/office/powerpoint/2010/main" val="39063695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296383"/>
            <a:ext cx="12192000" cy="509541"/>
          </a:xfrm>
          <a:prstGeom prst="rect">
            <a:avLst/>
          </a:prstGeom>
        </p:spPr>
        <p:txBody>
          <a:bodyPr vert="horz" wrap="square" lIns="0" tIns="16933" rIns="0" bIns="0" rtlCol="0" anchor="ctr">
            <a:spAutoFit/>
          </a:bodyPr>
          <a:lstStyle/>
          <a:p>
            <a:pPr marL="16933" algn="ctr">
              <a:lnSpc>
                <a:spcPct val="100000"/>
              </a:lnSpc>
              <a:spcBef>
                <a:spcPts val="133"/>
              </a:spcBef>
            </a:pPr>
            <a:r>
              <a:rPr lang="en-US" sz="3200" dirty="0">
                <a:latin typeface="Comic Sans MS" panose="030F0702030302020204" pitchFamily="66" charset="0"/>
                <a:cs typeface="Comic Sans MS"/>
              </a:rPr>
              <a:t>Dynamic </a:t>
            </a:r>
            <a:r>
              <a:rPr lang="en-US" sz="3200" dirty="0" smtClean="0">
                <a:latin typeface="Comic Sans MS" panose="030F0702030302020204" pitchFamily="66" charset="0"/>
                <a:cs typeface="Comic Sans MS"/>
              </a:rPr>
              <a:t>Networks Visualization</a:t>
            </a:r>
            <a:endParaRPr sz="3200" dirty="0"/>
          </a:p>
        </p:txBody>
      </p:sp>
      <p:pic>
        <p:nvPicPr>
          <p:cNvPr id="5" name="0F0419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51527" y="1040823"/>
            <a:ext cx="8839200" cy="4610100"/>
          </a:xfrm>
          <a:prstGeom prst="rect">
            <a:avLst/>
          </a:prstGeom>
        </p:spPr>
      </p:pic>
      <p:sp>
        <p:nvSpPr>
          <p:cNvPr id="6" name="TextBox 5"/>
          <p:cNvSpPr txBox="1"/>
          <p:nvPr/>
        </p:nvSpPr>
        <p:spPr>
          <a:xfrm>
            <a:off x="905164" y="6086764"/>
            <a:ext cx="10326254" cy="646331"/>
          </a:xfrm>
          <a:prstGeom prst="rect">
            <a:avLst/>
          </a:prstGeom>
          <a:noFill/>
        </p:spPr>
        <p:txBody>
          <a:bodyPr wrap="square" rtlCol="0">
            <a:spAutoFit/>
          </a:bodyPr>
          <a:lstStyle/>
          <a:p>
            <a:r>
              <a:rPr lang="en-US" dirty="0" smtClean="0">
                <a:latin typeface="Comic Sans MS" panose="030F0702030302020204" pitchFamily="66" charset="0"/>
              </a:rPr>
              <a:t>** Simulation was designed using R &amp; d3.js  (work still in progress to visualize real-world dynamic networks) ** </a:t>
            </a:r>
            <a:endParaRPr lang="en-US" dirty="0">
              <a:latin typeface="Comic Sans MS" panose="030F0702030302020204" pitchFamily="66" charset="0"/>
            </a:endParaRPr>
          </a:p>
        </p:txBody>
      </p:sp>
    </p:spTree>
    <p:extLst>
      <p:ext uri="{BB962C8B-B14F-4D97-AF65-F5344CB8AC3E}">
        <p14:creationId xmlns:p14="http://schemas.microsoft.com/office/powerpoint/2010/main" val="5690825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Two Properties</a:t>
            </a:r>
            <a:endParaRPr lang="en-US" dirty="0">
              <a:latin typeface="Comic Sans MS"/>
              <a:cs typeface="Comic Sans MS"/>
            </a:endParaRPr>
          </a:p>
        </p:txBody>
      </p:sp>
      <p:sp>
        <p:nvSpPr>
          <p:cNvPr id="3" name="Content Placeholder 2"/>
          <p:cNvSpPr>
            <a:spLocks noGrp="1"/>
          </p:cNvSpPr>
          <p:nvPr>
            <p:ph sz="half" idx="1"/>
          </p:nvPr>
        </p:nvSpPr>
        <p:spPr>
          <a:xfrm>
            <a:off x="747251" y="1620791"/>
            <a:ext cx="4627407" cy="4718304"/>
          </a:xfrm>
        </p:spPr>
        <p:txBody>
          <a:bodyPr>
            <a:normAutofit fontScale="92500" lnSpcReduction="20000"/>
          </a:bodyPr>
          <a:lstStyle/>
          <a:p>
            <a:r>
              <a:rPr lang="en-US" dirty="0" smtClean="0">
                <a:solidFill>
                  <a:srgbClr val="FF6600"/>
                </a:solidFill>
                <a:latin typeface="Comic Sans MS"/>
                <a:cs typeface="Comic Sans MS"/>
              </a:rPr>
              <a:t>Minimum Weighted Spanning Tree (MST)</a:t>
            </a:r>
          </a:p>
          <a:p>
            <a:pPr lvl="1">
              <a:spcBef>
                <a:spcPts val="480"/>
              </a:spcBef>
            </a:pPr>
            <a:r>
              <a:rPr lang="en-US" dirty="0">
                <a:latin typeface="Comic Sans MS"/>
                <a:cs typeface="Comic Sans MS"/>
              </a:rPr>
              <a:t>Select a subset of edges from an undirected weighted graph (V,E), such that </a:t>
            </a:r>
          </a:p>
          <a:p>
            <a:pPr lvl="1">
              <a:spcBef>
                <a:spcPts val="480"/>
              </a:spcBef>
            </a:pPr>
            <a:r>
              <a:rPr lang="en-US" dirty="0">
                <a:latin typeface="Comic Sans MS"/>
                <a:cs typeface="Comic Sans MS"/>
              </a:rPr>
              <a:t>(</a:t>
            </a:r>
            <a:r>
              <a:rPr lang="en-US" dirty="0" err="1">
                <a:latin typeface="Comic Sans MS"/>
                <a:cs typeface="Comic Sans MS"/>
              </a:rPr>
              <a:t>i</a:t>
            </a:r>
            <a:r>
              <a:rPr lang="en-US" dirty="0">
                <a:latin typeface="Comic Sans MS"/>
                <a:cs typeface="Comic Sans MS"/>
              </a:rPr>
              <a:t>) all the vertices are connected </a:t>
            </a:r>
          </a:p>
          <a:p>
            <a:pPr lvl="1">
              <a:spcBef>
                <a:spcPts val="480"/>
              </a:spcBef>
            </a:pPr>
            <a:r>
              <a:rPr lang="en-US" dirty="0">
                <a:solidFill>
                  <a:schemeClr val="tx2"/>
                </a:solidFill>
                <a:latin typeface="Comic Sans MS"/>
                <a:cs typeface="Comic Sans MS"/>
              </a:rPr>
              <a:t>(ii) </a:t>
            </a:r>
            <a:r>
              <a:rPr lang="en-US" dirty="0">
                <a:latin typeface="Comic Sans MS"/>
                <a:cs typeface="Comic Sans MS"/>
              </a:rPr>
              <a:t>the sum of the total edges is minimized</a:t>
            </a:r>
          </a:p>
          <a:p>
            <a:endParaRPr lang="en-US" dirty="0" smtClean="0">
              <a:latin typeface="Comic Sans MS"/>
              <a:cs typeface="Comic Sans MS"/>
            </a:endParaRPr>
          </a:p>
          <a:p>
            <a:pPr lvl="1"/>
            <a:endParaRPr lang="en-US" dirty="0" smtClean="0">
              <a:latin typeface="Comic Sans MS"/>
              <a:cs typeface="Comic Sans MS"/>
            </a:endParaRPr>
          </a:p>
          <a:p>
            <a:r>
              <a:rPr lang="en-US" dirty="0" smtClean="0">
                <a:solidFill>
                  <a:srgbClr val="FF6600"/>
                </a:solidFill>
                <a:latin typeface="Comic Sans MS"/>
                <a:cs typeface="Comic Sans MS"/>
              </a:rPr>
              <a:t>Single Source Shortest Path (SSSP)</a:t>
            </a:r>
          </a:p>
          <a:p>
            <a:pPr lvl="1"/>
            <a:r>
              <a:rPr lang="en-US" dirty="0" smtClean="0">
                <a:latin typeface="Comic Sans MS"/>
                <a:cs typeface="Comic Sans MS"/>
              </a:rPr>
              <a:t>Find the shortest distance of all vertices from a given source vertex</a:t>
            </a:r>
            <a:endParaRPr lang="en-US" dirty="0">
              <a:latin typeface="Comic Sans MS"/>
              <a:cs typeface="Comic Sans MS"/>
            </a:endParaRPr>
          </a:p>
        </p:txBody>
      </p:sp>
      <p:grpSp>
        <p:nvGrpSpPr>
          <p:cNvPr id="5" name="Group 4"/>
          <p:cNvGrpSpPr/>
          <p:nvPr/>
        </p:nvGrpSpPr>
        <p:grpSpPr>
          <a:xfrm>
            <a:off x="8227520" y="490521"/>
            <a:ext cx="2373314" cy="1972562"/>
            <a:chOff x="1289434" y="1888704"/>
            <a:chExt cx="2373314" cy="1972562"/>
          </a:xfrm>
        </p:grpSpPr>
        <p:grpSp>
          <p:nvGrpSpPr>
            <p:cNvPr id="6" name="Group 5"/>
            <p:cNvGrpSpPr/>
            <p:nvPr/>
          </p:nvGrpSpPr>
          <p:grpSpPr>
            <a:xfrm>
              <a:off x="1424902" y="1888704"/>
              <a:ext cx="2237846" cy="1972562"/>
              <a:chOff x="1336034" y="404108"/>
              <a:chExt cx="4337988" cy="3274385"/>
            </a:xfrm>
          </p:grpSpPr>
          <p:cxnSp>
            <p:nvCxnSpPr>
              <p:cNvPr id="16" name="Straight Connector 15"/>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7" name="Isosceles Triangle 16"/>
              <p:cNvSpPr/>
              <p:nvPr/>
            </p:nvSpPr>
            <p:spPr>
              <a:xfrm rot="5400000">
                <a:off x="3999417" y="1904894"/>
                <a:ext cx="1253606" cy="1501812"/>
              </a:xfrm>
              <a:prstGeom prst="triangle">
                <a:avLst>
                  <a:gd name="adj" fmla="val 44737"/>
                </a:avLst>
              </a:prstGeom>
              <a:noFill/>
              <a:ln w="38100" cmpd="sng">
                <a:solidFill>
                  <a:srgbClr val="FD1CE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1632931" y="1765017"/>
                <a:ext cx="2243218" cy="1633054"/>
              </a:xfrm>
              <a:prstGeom prst="rect">
                <a:avLst/>
              </a:prstGeom>
              <a:noFill/>
              <a:ln w="57150" cmpd="sng">
                <a:solidFill>
                  <a:srgbClr val="FD1C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20" name="Oval 19"/>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21" name="Oval 20"/>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22" name="Oval 21"/>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3" name="Oval 22"/>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24" name="Oval 23"/>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cxnSp>
          <p:nvCxnSpPr>
            <p:cNvPr id="7" name="Straight Connector 6"/>
            <p:cNvCxnSpPr/>
            <p:nvPr/>
          </p:nvCxnSpPr>
          <p:spPr>
            <a:xfrm>
              <a:off x="2038068" y="2206695"/>
              <a:ext cx="527553" cy="482178"/>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578063" y="2193709"/>
              <a:ext cx="372533" cy="369332"/>
            </a:xfrm>
            <a:prstGeom prst="rect">
              <a:avLst/>
            </a:prstGeom>
            <a:noFill/>
          </p:spPr>
          <p:txBody>
            <a:bodyPr wrap="square" rtlCol="0">
              <a:spAutoFit/>
            </a:bodyPr>
            <a:lstStyle/>
            <a:p>
              <a:r>
                <a:rPr lang="en-US" b="1" dirty="0"/>
                <a:t>1</a:t>
              </a:r>
              <a:endParaRPr lang="en-US" b="1" dirty="0"/>
            </a:p>
          </p:txBody>
        </p:sp>
        <p:sp>
          <p:nvSpPr>
            <p:cNvPr id="9" name="TextBox 8"/>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10" name="TextBox 9"/>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11" name="TextBox 10"/>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2" name="TextBox 11"/>
            <p:cNvSpPr txBox="1"/>
            <p:nvPr/>
          </p:nvSpPr>
          <p:spPr>
            <a:xfrm>
              <a:off x="1950596" y="3323002"/>
              <a:ext cx="372533" cy="369332"/>
            </a:xfrm>
            <a:prstGeom prst="rect">
              <a:avLst/>
            </a:prstGeom>
            <a:noFill/>
          </p:spPr>
          <p:txBody>
            <a:bodyPr wrap="square" rtlCol="0">
              <a:spAutoFit/>
            </a:bodyPr>
            <a:lstStyle/>
            <a:p>
              <a:r>
                <a:rPr lang="en-US" b="1" dirty="0"/>
                <a:t>1</a:t>
              </a:r>
              <a:endParaRPr lang="en-US" b="1" dirty="0"/>
            </a:p>
          </p:txBody>
        </p:sp>
        <p:sp>
          <p:nvSpPr>
            <p:cNvPr id="13" name="TextBox 12"/>
            <p:cNvSpPr txBox="1"/>
            <p:nvPr/>
          </p:nvSpPr>
          <p:spPr>
            <a:xfrm>
              <a:off x="2432913" y="2988636"/>
              <a:ext cx="372533" cy="369332"/>
            </a:xfrm>
            <a:prstGeom prst="rect">
              <a:avLst/>
            </a:prstGeom>
            <a:noFill/>
          </p:spPr>
          <p:txBody>
            <a:bodyPr wrap="square" rtlCol="0">
              <a:spAutoFit/>
            </a:bodyPr>
            <a:lstStyle/>
            <a:p>
              <a:r>
                <a:rPr lang="en-US" b="1" dirty="0"/>
                <a:t>2</a:t>
              </a:r>
            </a:p>
          </p:txBody>
        </p:sp>
        <p:sp>
          <p:nvSpPr>
            <p:cNvPr id="14" name="TextBox 13"/>
            <p:cNvSpPr txBox="1"/>
            <p:nvPr/>
          </p:nvSpPr>
          <p:spPr>
            <a:xfrm>
              <a:off x="2957846" y="2682907"/>
              <a:ext cx="372533" cy="369332"/>
            </a:xfrm>
            <a:prstGeom prst="rect">
              <a:avLst/>
            </a:prstGeom>
            <a:noFill/>
          </p:spPr>
          <p:txBody>
            <a:bodyPr wrap="square" rtlCol="0">
              <a:spAutoFit/>
            </a:bodyPr>
            <a:lstStyle/>
            <a:p>
              <a:r>
                <a:rPr lang="en-US" b="1" dirty="0"/>
                <a:t>2</a:t>
              </a:r>
            </a:p>
          </p:txBody>
        </p:sp>
        <p:sp>
          <p:nvSpPr>
            <p:cNvPr id="15" name="TextBox 14"/>
            <p:cNvSpPr txBox="1"/>
            <p:nvPr/>
          </p:nvSpPr>
          <p:spPr>
            <a:xfrm>
              <a:off x="3012273" y="3370376"/>
              <a:ext cx="372533" cy="369332"/>
            </a:xfrm>
            <a:prstGeom prst="rect">
              <a:avLst/>
            </a:prstGeom>
            <a:noFill/>
          </p:spPr>
          <p:txBody>
            <a:bodyPr wrap="square" rtlCol="0">
              <a:spAutoFit/>
            </a:bodyPr>
            <a:lstStyle/>
            <a:p>
              <a:r>
                <a:rPr lang="en-US" b="1" dirty="0"/>
                <a:t>2</a:t>
              </a:r>
              <a:endParaRPr lang="en-US" b="1" dirty="0"/>
            </a:p>
          </p:txBody>
        </p:sp>
      </p:grpSp>
      <p:grpSp>
        <p:nvGrpSpPr>
          <p:cNvPr id="25" name="Group 24"/>
          <p:cNvGrpSpPr/>
          <p:nvPr/>
        </p:nvGrpSpPr>
        <p:grpSpPr>
          <a:xfrm>
            <a:off x="6218265" y="2031779"/>
            <a:ext cx="2373314" cy="1972562"/>
            <a:chOff x="3241605" y="4871402"/>
            <a:chExt cx="2373314" cy="1972562"/>
          </a:xfrm>
        </p:grpSpPr>
        <p:sp>
          <p:nvSpPr>
            <p:cNvPr id="26" name="Oval 25"/>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27" name="Oval 26"/>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28" name="Oval 27"/>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9" name="Oval 28"/>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30" name="Oval 29"/>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nvGrpSpPr>
            <p:cNvPr id="31" name="Group 30"/>
            <p:cNvGrpSpPr/>
            <p:nvPr/>
          </p:nvGrpSpPr>
          <p:grpSpPr>
            <a:xfrm>
              <a:off x="3445146" y="5154633"/>
              <a:ext cx="578605" cy="536611"/>
              <a:chOff x="3564304" y="2548413"/>
              <a:chExt cx="578605" cy="536611"/>
            </a:xfrm>
          </p:grpSpPr>
          <p:cxnSp>
            <p:nvCxnSpPr>
              <p:cNvPr id="45" name="Straight Connector 44"/>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3564304" y="2570187"/>
                <a:ext cx="372533" cy="369332"/>
              </a:xfrm>
              <a:prstGeom prst="rect">
                <a:avLst/>
              </a:prstGeom>
              <a:noFill/>
            </p:spPr>
            <p:txBody>
              <a:bodyPr wrap="square" rtlCol="0">
                <a:spAutoFit/>
              </a:bodyPr>
              <a:lstStyle/>
              <a:p>
                <a:r>
                  <a:rPr lang="en-US" b="1" dirty="0"/>
                  <a:t>1</a:t>
                </a:r>
                <a:endParaRPr lang="en-US" b="1" dirty="0"/>
              </a:p>
            </p:txBody>
          </p:sp>
        </p:grpSp>
        <p:sp>
          <p:nvSpPr>
            <p:cNvPr id="32" name="Oval 31"/>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33" name="Group 32"/>
            <p:cNvGrpSpPr/>
            <p:nvPr/>
          </p:nvGrpSpPr>
          <p:grpSpPr>
            <a:xfrm>
              <a:off x="3241605" y="5850240"/>
              <a:ext cx="372533" cy="665796"/>
              <a:chOff x="3360763" y="3244020"/>
              <a:chExt cx="372533" cy="665796"/>
            </a:xfrm>
          </p:grpSpPr>
          <p:sp>
            <p:nvSpPr>
              <p:cNvPr id="43" name="TextBox 42"/>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44" name="Straight Connector 43"/>
              <p:cNvCxnSpPr>
                <a:stCxn id="32" idx="4"/>
                <a:endCxn id="26"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3683394" y="6305700"/>
              <a:ext cx="861441" cy="379268"/>
              <a:chOff x="3802552" y="3699480"/>
              <a:chExt cx="861441" cy="379268"/>
            </a:xfrm>
          </p:grpSpPr>
          <p:sp>
            <p:nvSpPr>
              <p:cNvPr id="41" name="TextBox 40"/>
              <p:cNvSpPr txBox="1"/>
              <p:nvPr/>
            </p:nvSpPr>
            <p:spPr>
              <a:xfrm>
                <a:off x="4021925" y="3699480"/>
                <a:ext cx="372533" cy="369332"/>
              </a:xfrm>
              <a:prstGeom prst="rect">
                <a:avLst/>
              </a:prstGeom>
              <a:noFill/>
            </p:spPr>
            <p:txBody>
              <a:bodyPr wrap="square" rtlCol="0">
                <a:spAutoFit/>
              </a:bodyPr>
              <a:lstStyle/>
              <a:p>
                <a:r>
                  <a:rPr lang="en-US" b="1" dirty="0"/>
                  <a:t>1</a:t>
                </a:r>
                <a:endParaRPr lang="en-US" b="1" dirty="0"/>
              </a:p>
            </p:txBody>
          </p:sp>
          <p:cxnSp>
            <p:nvCxnSpPr>
              <p:cNvPr id="42" name="Straight Connector 41"/>
              <p:cNvCxnSpPr>
                <a:endCxn id="28"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5" name="Group 34"/>
            <p:cNvGrpSpPr/>
            <p:nvPr/>
          </p:nvGrpSpPr>
          <p:grpSpPr>
            <a:xfrm>
              <a:off x="4806296" y="6273095"/>
              <a:ext cx="547162" cy="449311"/>
              <a:chOff x="4925454" y="3666875"/>
              <a:chExt cx="547162" cy="449311"/>
            </a:xfrm>
          </p:grpSpPr>
          <p:sp>
            <p:nvSpPr>
              <p:cNvPr id="39" name="TextBox 38"/>
              <p:cNvSpPr txBox="1"/>
              <p:nvPr/>
            </p:nvSpPr>
            <p:spPr>
              <a:xfrm>
                <a:off x="5083602" y="3746854"/>
                <a:ext cx="372533" cy="369332"/>
              </a:xfrm>
              <a:prstGeom prst="rect">
                <a:avLst/>
              </a:prstGeom>
              <a:noFill/>
            </p:spPr>
            <p:txBody>
              <a:bodyPr wrap="square" rtlCol="0">
                <a:spAutoFit/>
              </a:bodyPr>
              <a:lstStyle/>
              <a:p>
                <a:r>
                  <a:rPr lang="en-US" b="1" dirty="0"/>
                  <a:t>2</a:t>
                </a:r>
                <a:endParaRPr lang="en-US" b="1" dirty="0"/>
              </a:p>
            </p:txBody>
          </p:sp>
          <p:cxnSp>
            <p:nvCxnSpPr>
              <p:cNvPr id="40" name="Straight Connector 39"/>
              <p:cNvCxnSpPr>
                <a:stCxn id="28" idx="7"/>
                <a:endCxn id="29" idx="3"/>
              </p:cNvCxnSpPr>
              <p:nvPr/>
            </p:nvCxnSpPr>
            <p:spPr>
              <a:xfrm flipV="1">
                <a:off x="4925454" y="3666875"/>
                <a:ext cx="547162" cy="29944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6" name="Group 35"/>
            <p:cNvGrpSpPr/>
            <p:nvPr/>
          </p:nvGrpSpPr>
          <p:grpSpPr>
            <a:xfrm>
              <a:off x="3683394" y="5363355"/>
              <a:ext cx="850892" cy="369332"/>
              <a:chOff x="3802552" y="2757135"/>
              <a:chExt cx="850892" cy="369332"/>
            </a:xfrm>
          </p:grpSpPr>
          <p:sp>
            <p:nvSpPr>
              <p:cNvPr id="37" name="TextBox 36"/>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38" name="Straight Connector 37"/>
              <p:cNvCxnSpPr>
                <a:stCxn id="32"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grpSp>
        <p:nvGrpSpPr>
          <p:cNvPr id="67" name="Group 66"/>
          <p:cNvGrpSpPr/>
          <p:nvPr/>
        </p:nvGrpSpPr>
        <p:grpSpPr>
          <a:xfrm>
            <a:off x="6022010" y="4780706"/>
            <a:ext cx="2373314" cy="1972562"/>
            <a:chOff x="3241605" y="4871402"/>
            <a:chExt cx="2373314" cy="1972562"/>
          </a:xfrm>
        </p:grpSpPr>
        <p:sp>
          <p:nvSpPr>
            <p:cNvPr id="68" name="Oval 67"/>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endParaRPr lang="en-US" sz="1600" dirty="0">
                <a:solidFill>
                  <a:srgbClr val="000090"/>
                </a:solidFill>
                <a:latin typeface="Comic Sans MS Bold"/>
                <a:cs typeface="Comic Sans MS Bold"/>
              </a:endParaRPr>
            </a:p>
          </p:txBody>
        </p:sp>
        <p:sp>
          <p:nvSpPr>
            <p:cNvPr id="69" name="Oval 68"/>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70" name="Oval 69"/>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71" name="Oval 70"/>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72" name="Oval 71"/>
            <p:cNvSpPr/>
            <p:nvPr/>
          </p:nvSpPr>
          <p:spPr>
            <a:xfrm>
              <a:off x="3858287" y="4871402"/>
              <a:ext cx="306321" cy="317991"/>
            </a:xfrm>
            <a:prstGeom prst="ellipse">
              <a:avLst/>
            </a:prstGeom>
            <a:solidFill>
              <a:srgbClr val="AD8F67"/>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endParaRPr lang="en-US" sz="1600" dirty="0">
                <a:solidFill>
                  <a:srgbClr val="000090"/>
                </a:solidFill>
                <a:latin typeface="Comic Sans MS Bold"/>
                <a:cs typeface="Comic Sans MS Bold"/>
              </a:endParaRPr>
            </a:p>
          </p:txBody>
        </p:sp>
        <p:grpSp>
          <p:nvGrpSpPr>
            <p:cNvPr id="73" name="Group 72"/>
            <p:cNvGrpSpPr/>
            <p:nvPr/>
          </p:nvGrpSpPr>
          <p:grpSpPr>
            <a:xfrm>
              <a:off x="3445146" y="5154633"/>
              <a:ext cx="578605" cy="536611"/>
              <a:chOff x="3564304" y="2548413"/>
              <a:chExt cx="578605" cy="536611"/>
            </a:xfrm>
          </p:grpSpPr>
          <p:cxnSp>
            <p:nvCxnSpPr>
              <p:cNvPr id="87" name="Straight Connector 86"/>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3564304" y="2570187"/>
                <a:ext cx="372533" cy="369332"/>
              </a:xfrm>
              <a:prstGeom prst="rect">
                <a:avLst/>
              </a:prstGeom>
              <a:noFill/>
            </p:spPr>
            <p:txBody>
              <a:bodyPr wrap="square" rtlCol="0">
                <a:spAutoFit/>
              </a:bodyPr>
              <a:lstStyle/>
              <a:p>
                <a:r>
                  <a:rPr lang="en-US" b="1" dirty="0"/>
                  <a:t>1</a:t>
                </a:r>
                <a:endParaRPr lang="en-US" b="1" dirty="0"/>
              </a:p>
            </p:txBody>
          </p:sp>
        </p:grpSp>
        <p:sp>
          <p:nvSpPr>
            <p:cNvPr id="74" name="Oval 73"/>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75" name="Group 74"/>
            <p:cNvGrpSpPr/>
            <p:nvPr/>
          </p:nvGrpSpPr>
          <p:grpSpPr>
            <a:xfrm>
              <a:off x="3241605" y="5850240"/>
              <a:ext cx="372533" cy="665796"/>
              <a:chOff x="3360763" y="3244020"/>
              <a:chExt cx="372533" cy="665796"/>
            </a:xfrm>
          </p:grpSpPr>
          <p:sp>
            <p:nvSpPr>
              <p:cNvPr id="85" name="TextBox 84"/>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86" name="Straight Connector 85"/>
              <p:cNvCxnSpPr>
                <a:stCxn id="74" idx="4"/>
                <a:endCxn id="68"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76" name="Group 75"/>
            <p:cNvGrpSpPr/>
            <p:nvPr/>
          </p:nvGrpSpPr>
          <p:grpSpPr>
            <a:xfrm>
              <a:off x="3683394" y="6305700"/>
              <a:ext cx="861441" cy="379268"/>
              <a:chOff x="3802552" y="3699480"/>
              <a:chExt cx="861441" cy="379268"/>
            </a:xfrm>
          </p:grpSpPr>
          <p:sp>
            <p:nvSpPr>
              <p:cNvPr id="83" name="TextBox 82"/>
              <p:cNvSpPr txBox="1"/>
              <p:nvPr/>
            </p:nvSpPr>
            <p:spPr>
              <a:xfrm>
                <a:off x="4021925" y="3699480"/>
                <a:ext cx="372533" cy="369332"/>
              </a:xfrm>
              <a:prstGeom prst="rect">
                <a:avLst/>
              </a:prstGeom>
              <a:noFill/>
            </p:spPr>
            <p:txBody>
              <a:bodyPr wrap="square" rtlCol="0">
                <a:spAutoFit/>
              </a:bodyPr>
              <a:lstStyle/>
              <a:p>
                <a:r>
                  <a:rPr lang="en-US" b="1" dirty="0"/>
                  <a:t>1</a:t>
                </a:r>
                <a:endParaRPr lang="en-US" b="1" dirty="0"/>
              </a:p>
            </p:txBody>
          </p:sp>
          <p:cxnSp>
            <p:nvCxnSpPr>
              <p:cNvPr id="84" name="Straight Connector 83"/>
              <p:cNvCxnSpPr>
                <a:endCxn id="70"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78" name="Group 77"/>
            <p:cNvGrpSpPr/>
            <p:nvPr/>
          </p:nvGrpSpPr>
          <p:grpSpPr>
            <a:xfrm>
              <a:off x="3683394" y="5363355"/>
              <a:ext cx="850892" cy="369332"/>
              <a:chOff x="3802552" y="2757135"/>
              <a:chExt cx="850892" cy="369332"/>
            </a:xfrm>
          </p:grpSpPr>
          <p:sp>
            <p:nvSpPr>
              <p:cNvPr id="79" name="TextBox 78"/>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80" name="Straight Connector 79"/>
              <p:cNvCxnSpPr>
                <a:stCxn id="74"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90" name="Straight Connector 89"/>
          <p:cNvCxnSpPr>
            <a:stCxn id="69" idx="6"/>
            <a:endCxn id="71" idx="1"/>
          </p:cNvCxnSpPr>
          <p:nvPr/>
        </p:nvCxnSpPr>
        <p:spPr>
          <a:xfrm>
            <a:off x="7621013" y="5630361"/>
            <a:ext cx="512851" cy="327185"/>
          </a:xfrm>
          <a:prstGeom prst="line">
            <a:avLst/>
          </a:prstGeom>
          <a:ln w="57150" cmpd="sng">
            <a:solidFill>
              <a:srgbClr val="F731E4"/>
            </a:solidFill>
          </a:ln>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7782957" y="5437219"/>
            <a:ext cx="372533" cy="369332"/>
          </a:xfrm>
          <a:prstGeom prst="rect">
            <a:avLst/>
          </a:prstGeom>
          <a:noFill/>
        </p:spPr>
        <p:txBody>
          <a:bodyPr wrap="square" rtlCol="0">
            <a:spAutoFit/>
          </a:bodyPr>
          <a:lstStyle/>
          <a:p>
            <a:r>
              <a:rPr lang="en-US" b="1" dirty="0"/>
              <a:t>2</a:t>
            </a:r>
            <a:endParaRPr lang="en-US" b="1" dirty="0"/>
          </a:p>
        </p:txBody>
      </p:sp>
      <p:sp>
        <p:nvSpPr>
          <p:cNvPr id="93" name="TextBox 92"/>
          <p:cNvSpPr txBox="1"/>
          <p:nvPr/>
        </p:nvSpPr>
        <p:spPr>
          <a:xfrm>
            <a:off x="8189080" y="3749663"/>
            <a:ext cx="2055311" cy="369332"/>
          </a:xfrm>
          <a:prstGeom prst="rect">
            <a:avLst/>
          </a:prstGeom>
          <a:noFill/>
        </p:spPr>
        <p:txBody>
          <a:bodyPr wrap="square" rtlCol="0">
            <a:spAutoFit/>
          </a:bodyPr>
          <a:lstStyle/>
          <a:p>
            <a:r>
              <a:rPr lang="en-US" dirty="0">
                <a:solidFill>
                  <a:srgbClr val="FF6600"/>
                </a:solidFill>
              </a:rPr>
              <a:t>MST: Key Edges</a:t>
            </a:r>
            <a:endParaRPr lang="en-US" dirty="0">
              <a:solidFill>
                <a:srgbClr val="FF6600"/>
              </a:solidFill>
            </a:endParaRPr>
          </a:p>
        </p:txBody>
      </p:sp>
      <p:sp>
        <p:nvSpPr>
          <p:cNvPr id="94" name="TextBox 93"/>
          <p:cNvSpPr txBox="1"/>
          <p:nvPr/>
        </p:nvSpPr>
        <p:spPr>
          <a:xfrm>
            <a:off x="8395325" y="6383936"/>
            <a:ext cx="2055311" cy="369332"/>
          </a:xfrm>
          <a:prstGeom prst="rect">
            <a:avLst/>
          </a:prstGeom>
          <a:noFill/>
        </p:spPr>
        <p:txBody>
          <a:bodyPr wrap="square" rtlCol="0">
            <a:spAutoFit/>
          </a:bodyPr>
          <a:lstStyle/>
          <a:p>
            <a:r>
              <a:rPr lang="en-US" dirty="0">
                <a:solidFill>
                  <a:srgbClr val="FF6600"/>
                </a:solidFill>
              </a:rPr>
              <a:t>SSSP: Key Edges</a:t>
            </a:r>
            <a:endParaRPr lang="en-US" dirty="0">
              <a:solidFill>
                <a:srgbClr val="FF6600"/>
              </a:solidFill>
            </a:endParaRPr>
          </a:p>
        </p:txBody>
      </p:sp>
      <p:sp>
        <p:nvSpPr>
          <p:cNvPr id="4" name="Date Placeholder 3"/>
          <p:cNvSpPr>
            <a:spLocks noGrp="1"/>
          </p:cNvSpPr>
          <p:nvPr>
            <p:ph type="dt" sz="half" idx="10"/>
          </p:nvPr>
        </p:nvSpPr>
        <p:spPr/>
        <p:txBody>
          <a:bodyPr/>
          <a:lstStyle/>
          <a:p>
            <a:fld id="{0219F5F3-5FBB-4EDC-A6E3-033A5E10283B}" type="datetime1">
              <a:rPr lang="en-US" smtClean="0"/>
              <a:t>3/17/2019</a:t>
            </a:fld>
            <a:endParaRPr lang="en-US"/>
          </a:p>
        </p:txBody>
      </p:sp>
      <p:sp>
        <p:nvSpPr>
          <p:cNvPr id="47" name="Slide Number Placeholder 46"/>
          <p:cNvSpPr>
            <a:spLocks noGrp="1"/>
          </p:cNvSpPr>
          <p:nvPr>
            <p:ph type="sldNum" sz="quarter" idx="12"/>
          </p:nvPr>
        </p:nvSpPr>
        <p:spPr/>
        <p:txBody>
          <a:bodyPr/>
          <a:lstStyle/>
          <a:p>
            <a:fld id="{16E6F63F-8BD9-8D40-8122-0A1D7E266670}" type="slidenum">
              <a:rPr lang="en-US" smtClean="0"/>
              <a:t>5</a:t>
            </a:fld>
            <a:endParaRPr lang="en-US"/>
          </a:p>
        </p:txBody>
      </p:sp>
    </p:spTree>
    <p:extLst>
      <p:ext uri="{BB962C8B-B14F-4D97-AF65-F5344CB8AC3E}">
        <p14:creationId xmlns:p14="http://schemas.microsoft.com/office/powerpoint/2010/main" val="3377342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48CC3-5889-4140-A9DA-80ABE514C3A7}"/>
              </a:ext>
            </a:extLst>
          </p:cNvPr>
          <p:cNvSpPr>
            <a:spLocks noGrp="1"/>
          </p:cNvSpPr>
          <p:nvPr>
            <p:ph type="title"/>
          </p:nvPr>
        </p:nvSpPr>
        <p:spPr/>
        <p:txBody>
          <a:bodyPr/>
          <a:lstStyle/>
          <a:p>
            <a:r>
              <a:rPr lang="en-US" dirty="0"/>
              <a:t>The naïve approach</a:t>
            </a:r>
          </a:p>
        </p:txBody>
      </p:sp>
      <p:sp>
        <p:nvSpPr>
          <p:cNvPr id="3" name="Content Placeholder 2">
            <a:extLst>
              <a:ext uri="{FF2B5EF4-FFF2-40B4-BE49-F238E27FC236}">
                <a16:creationId xmlns:a16="http://schemas.microsoft.com/office/drawing/2014/main" id="{A1F950A6-E42B-4C5A-898E-6772D2BDF3E4}"/>
              </a:ext>
            </a:extLst>
          </p:cNvPr>
          <p:cNvSpPr>
            <a:spLocks noGrp="1"/>
          </p:cNvSpPr>
          <p:nvPr>
            <p:ph idx="1"/>
          </p:nvPr>
        </p:nvSpPr>
        <p:spPr/>
        <p:txBody>
          <a:bodyPr>
            <a:normAutofit/>
          </a:bodyPr>
          <a:lstStyle/>
          <a:p>
            <a:r>
              <a:rPr lang="en-US" dirty="0">
                <a:latin typeface="Comic Sans MS" panose="030F0702030302020204" pitchFamily="66" charset="0"/>
              </a:rPr>
              <a:t>Recompute from scratch</a:t>
            </a:r>
          </a:p>
          <a:p>
            <a:r>
              <a:rPr lang="en-US" dirty="0">
                <a:latin typeface="Comic Sans MS" panose="030F0702030302020204" pitchFamily="66" charset="0"/>
              </a:rPr>
              <a:t>	Generate new graph after updates, perform </a:t>
            </a:r>
            <a:r>
              <a:rPr lang="en-US" dirty="0" smtClean="0">
                <a:latin typeface="Comic Sans MS" panose="030F0702030302020204" pitchFamily="66" charset="0"/>
              </a:rPr>
              <a:t>SSSP, MST </a:t>
            </a:r>
            <a:r>
              <a:rPr lang="en-US" dirty="0">
                <a:latin typeface="Comic Sans MS" panose="030F0702030302020204" pitchFamily="66" charset="0"/>
              </a:rPr>
              <a:t>again</a:t>
            </a:r>
          </a:p>
          <a:p>
            <a:endParaRPr lang="en-US" dirty="0">
              <a:latin typeface="Comic Sans MS" panose="030F0702030302020204" pitchFamily="66" charset="0"/>
            </a:endParaRPr>
          </a:p>
          <a:p>
            <a:r>
              <a:rPr lang="en-US" dirty="0">
                <a:latin typeface="Comic Sans MS" panose="030F0702030302020204" pitchFamily="66" charset="0"/>
              </a:rPr>
              <a:t>Can we do better than recomputing from scratch?</a:t>
            </a:r>
          </a:p>
        </p:txBody>
      </p:sp>
      <p:sp>
        <p:nvSpPr>
          <p:cNvPr id="5" name="Date Placeholder 4"/>
          <p:cNvSpPr>
            <a:spLocks noGrp="1"/>
          </p:cNvSpPr>
          <p:nvPr>
            <p:ph type="dt" sz="half" idx="10"/>
          </p:nvPr>
        </p:nvSpPr>
        <p:spPr/>
        <p:txBody>
          <a:bodyPr/>
          <a:lstStyle/>
          <a:p>
            <a:fld id="{919174CE-35B7-4112-B38F-F0FBA8567440}"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6</a:t>
            </a:fld>
            <a:endParaRPr lang="en-US" dirty="0"/>
          </a:p>
        </p:txBody>
      </p:sp>
    </p:spTree>
    <p:extLst>
      <p:ext uri="{BB962C8B-B14F-4D97-AF65-F5344CB8AC3E}">
        <p14:creationId xmlns:p14="http://schemas.microsoft.com/office/powerpoint/2010/main" val="1750403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B178-5FED-431B-B7AE-30B70DEF6F6D}"/>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EF94871-B902-4E03-A66C-8A84361B940C}"/>
              </a:ext>
            </a:extLst>
          </p:cNvPr>
          <p:cNvSpPr>
            <a:spLocks noGrp="1"/>
          </p:cNvSpPr>
          <p:nvPr>
            <p:ph idx="1"/>
          </p:nvPr>
        </p:nvSpPr>
        <p:spPr/>
        <p:txBody>
          <a:bodyPr/>
          <a:lstStyle/>
          <a:p>
            <a:endParaRPr lang="en-US" dirty="0">
              <a:latin typeface="Comic Sans MS" panose="030F0702030302020204" pitchFamily="66" charset="0"/>
            </a:endParaRPr>
          </a:p>
          <a:p>
            <a:r>
              <a:rPr lang="en-US" dirty="0">
                <a:latin typeface="Comic Sans MS" panose="030F0702030302020204" pitchFamily="66" charset="0"/>
              </a:rPr>
              <a:t>Libraries for dynamic data/graph analysis</a:t>
            </a:r>
          </a:p>
          <a:p>
            <a:r>
              <a:rPr lang="en-US" dirty="0">
                <a:latin typeface="Comic Sans MS" panose="030F0702030302020204" pitchFamily="66" charset="0"/>
              </a:rPr>
              <a:t>	e.g., Sandia PHISH, Georgia Tech Stinger</a:t>
            </a:r>
          </a:p>
          <a:p>
            <a:r>
              <a:rPr lang="en-US" dirty="0" smtClean="0">
                <a:latin typeface="Comic Sans MS" panose="030F0702030302020204" pitchFamily="66" charset="0"/>
              </a:rPr>
              <a:t>Dynamic </a:t>
            </a:r>
            <a:r>
              <a:rPr lang="en-US" dirty="0">
                <a:latin typeface="Comic Sans MS" panose="030F0702030302020204" pitchFamily="66" charset="0"/>
              </a:rPr>
              <a:t>graph algorithms</a:t>
            </a:r>
          </a:p>
          <a:p>
            <a:r>
              <a:rPr lang="en-US" dirty="0">
                <a:latin typeface="Comic Sans MS" panose="030F0702030302020204" pitchFamily="66" charset="0"/>
              </a:rPr>
              <a:t>	e.g., </a:t>
            </a:r>
            <a:r>
              <a:rPr lang="en-US" dirty="0" err="1" smtClean="0">
                <a:latin typeface="Comic Sans MS" panose="030F0702030302020204" pitchFamily="66" charset="0"/>
              </a:rPr>
              <a:t>Ramalingam</a:t>
            </a:r>
            <a:r>
              <a:rPr lang="en-US" dirty="0" smtClean="0">
                <a:latin typeface="Comic Sans MS" panose="030F0702030302020204" pitchFamily="66" charset="0"/>
              </a:rPr>
              <a:t>-Reps, </a:t>
            </a:r>
            <a:r>
              <a:rPr lang="en-US" dirty="0" err="1" smtClean="0">
                <a:latin typeface="Comic Sans MS" panose="030F0702030302020204" pitchFamily="66" charset="0"/>
              </a:rPr>
              <a:t>Narvez</a:t>
            </a:r>
            <a:r>
              <a:rPr lang="en-US" dirty="0" smtClean="0">
                <a:latin typeface="Comic Sans MS" panose="030F0702030302020204" pitchFamily="66" charset="0"/>
              </a:rPr>
              <a:t> et al.</a:t>
            </a:r>
          </a:p>
          <a:p>
            <a:r>
              <a:rPr lang="en-US" dirty="0">
                <a:latin typeface="Comic Sans MS" panose="030F0702030302020204" pitchFamily="66" charset="0"/>
              </a:rPr>
              <a:t>Parallel algorithms, implementations for SSSP in static graphs</a:t>
            </a:r>
          </a:p>
          <a:p>
            <a:r>
              <a:rPr lang="en-US" dirty="0">
                <a:latin typeface="Comic Sans MS" panose="030F0702030302020204" pitchFamily="66" charset="0"/>
              </a:rPr>
              <a:t>	e.g., Delta-stepping, DSMR</a:t>
            </a:r>
          </a:p>
          <a:p>
            <a:endParaRPr lang="en-US" dirty="0">
              <a:latin typeface="Comic Sans MS" panose="030F0702030302020204" pitchFamily="66" charset="0"/>
            </a:endParaRPr>
          </a:p>
        </p:txBody>
      </p:sp>
      <p:sp>
        <p:nvSpPr>
          <p:cNvPr id="5" name="Date Placeholder 4"/>
          <p:cNvSpPr>
            <a:spLocks noGrp="1"/>
          </p:cNvSpPr>
          <p:nvPr>
            <p:ph type="dt" sz="half" idx="10"/>
          </p:nvPr>
        </p:nvSpPr>
        <p:spPr/>
        <p:txBody>
          <a:bodyPr/>
          <a:lstStyle/>
          <a:p>
            <a:fld id="{113572A7-28E7-40C3-976F-790881FC795A}"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7</a:t>
            </a:fld>
            <a:endParaRPr lang="en-US" dirty="0"/>
          </a:p>
        </p:txBody>
      </p:sp>
    </p:spTree>
    <p:extLst>
      <p:ext uri="{BB962C8B-B14F-4D97-AF65-F5344CB8AC3E}">
        <p14:creationId xmlns:p14="http://schemas.microsoft.com/office/powerpoint/2010/main" val="36734914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8241B-BB99-450A-BB2A-05A666760560}"/>
              </a:ext>
            </a:extLst>
          </p:cNvPr>
          <p:cNvSpPr>
            <a:spLocks noGrp="1"/>
          </p:cNvSpPr>
          <p:nvPr>
            <p:ph type="title"/>
          </p:nvPr>
        </p:nvSpPr>
        <p:spPr/>
        <p:txBody>
          <a:bodyPr/>
          <a:lstStyle/>
          <a:p>
            <a:r>
              <a:rPr lang="en-US" dirty="0"/>
              <a:t>Assume batched updates</a:t>
            </a:r>
          </a:p>
        </p:txBody>
      </p:sp>
      <p:sp>
        <p:nvSpPr>
          <p:cNvPr id="3" name="Content Placeholder 2">
            <a:extLst>
              <a:ext uri="{FF2B5EF4-FFF2-40B4-BE49-F238E27FC236}">
                <a16:creationId xmlns:a16="http://schemas.microsoft.com/office/drawing/2014/main" id="{DF075020-A55F-4A37-A3C7-788BB88F5918}"/>
              </a:ext>
            </a:extLst>
          </p:cNvPr>
          <p:cNvSpPr>
            <a:spLocks noGrp="1"/>
          </p:cNvSpPr>
          <p:nvPr>
            <p:ph idx="1"/>
          </p:nvPr>
        </p:nvSpPr>
        <p:spPr/>
        <p:txBody>
          <a:bodyPr/>
          <a:lstStyle/>
          <a:p>
            <a:r>
              <a:rPr lang="en-US" dirty="0">
                <a:latin typeface="Comic Sans MS" panose="030F0702030302020204" pitchFamily="66" charset="0"/>
              </a:rPr>
              <a:t>Consider a sequence of insertions and deletions</a:t>
            </a:r>
          </a:p>
          <a:p>
            <a:endParaRPr lang="en-US" dirty="0">
              <a:latin typeface="Comic Sans MS" panose="030F0702030302020204" pitchFamily="66" charset="0"/>
            </a:endParaRPr>
          </a:p>
          <a:p>
            <a:r>
              <a:rPr lang="en-US" dirty="0">
                <a:latin typeface="Comic Sans MS" panose="030F0702030302020204" pitchFamily="66" charset="0"/>
              </a:rPr>
              <a:t>Edge operations considered</a:t>
            </a:r>
          </a:p>
          <a:p>
            <a:endParaRPr lang="en-US" dirty="0">
              <a:latin typeface="Comic Sans MS" panose="030F0702030302020204" pitchFamily="66" charset="0"/>
            </a:endParaRPr>
          </a:p>
          <a:p>
            <a:r>
              <a:rPr lang="en-US" dirty="0">
                <a:latin typeface="Comic Sans MS" panose="030F0702030302020204" pitchFamily="66" charset="0"/>
              </a:rPr>
              <a:t>Vertex insertions and deletions can be modeled by adding and deleting edges</a:t>
            </a:r>
          </a:p>
        </p:txBody>
      </p:sp>
      <p:sp>
        <p:nvSpPr>
          <p:cNvPr id="5" name="Date Placeholder 4"/>
          <p:cNvSpPr>
            <a:spLocks noGrp="1"/>
          </p:cNvSpPr>
          <p:nvPr>
            <p:ph type="dt" sz="half" idx="10"/>
          </p:nvPr>
        </p:nvSpPr>
        <p:spPr/>
        <p:txBody>
          <a:bodyPr/>
          <a:lstStyle/>
          <a:p>
            <a:fld id="{212173B0-CAAE-45D3-AFF7-B962689BCE9E}"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8</a:t>
            </a:fld>
            <a:endParaRPr lang="en-US" dirty="0"/>
          </a:p>
        </p:txBody>
      </p:sp>
    </p:spTree>
    <p:extLst>
      <p:ext uri="{BB962C8B-B14F-4D97-AF65-F5344CB8AC3E}">
        <p14:creationId xmlns:p14="http://schemas.microsoft.com/office/powerpoint/2010/main" val="16888985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C76F3-E1F2-476D-9171-F02019B4D0AA}"/>
              </a:ext>
            </a:extLst>
          </p:cNvPr>
          <p:cNvSpPr>
            <a:spLocks noGrp="1"/>
          </p:cNvSpPr>
          <p:nvPr>
            <p:ph type="title"/>
          </p:nvPr>
        </p:nvSpPr>
        <p:spPr/>
        <p:txBody>
          <a:bodyPr/>
          <a:lstStyle/>
          <a:p>
            <a:r>
              <a:rPr lang="en-US" dirty="0"/>
              <a:t>Observations about graph updates</a:t>
            </a:r>
          </a:p>
        </p:txBody>
      </p:sp>
      <p:sp>
        <p:nvSpPr>
          <p:cNvPr id="3" name="Content Placeholder 2">
            <a:extLst>
              <a:ext uri="{FF2B5EF4-FFF2-40B4-BE49-F238E27FC236}">
                <a16:creationId xmlns:a16="http://schemas.microsoft.com/office/drawing/2014/main" id="{011124A1-A0F4-4D85-969E-776C79D9C86F}"/>
              </a:ext>
            </a:extLst>
          </p:cNvPr>
          <p:cNvSpPr>
            <a:spLocks noGrp="1"/>
          </p:cNvSpPr>
          <p:nvPr>
            <p:ph idx="1"/>
          </p:nvPr>
        </p:nvSpPr>
        <p:spPr/>
        <p:txBody>
          <a:bodyPr/>
          <a:lstStyle/>
          <a:p>
            <a:pPr marL="457200" indent="-457200">
              <a:buFont typeface="Arial" panose="020B0604020202020204" pitchFamily="34" charset="0"/>
              <a:buChar char="•"/>
            </a:pPr>
            <a:r>
              <a:rPr lang="en-US" dirty="0">
                <a:latin typeface="Comic Sans MS" panose="030F0702030302020204" pitchFamily="66" charset="0"/>
              </a:rPr>
              <a:t>Updates may only affect a subgraph and the complete graph need not be analyzed</a:t>
            </a:r>
          </a:p>
          <a:p>
            <a:pPr marL="457200" indent="-457200">
              <a:buFont typeface="Arial" panose="020B0604020202020204" pitchFamily="34" charset="0"/>
              <a:buChar char="•"/>
            </a:pPr>
            <a:endParaRPr lang="en-US" dirty="0">
              <a:latin typeface="Comic Sans MS" panose="030F0702030302020204" pitchFamily="66" charset="0"/>
            </a:endParaRPr>
          </a:p>
          <a:p>
            <a:pPr marL="457200" indent="-457200">
              <a:buFont typeface="Arial" panose="020B0604020202020204" pitchFamily="34" charset="0"/>
              <a:buChar char="•"/>
            </a:pPr>
            <a:r>
              <a:rPr lang="en-US" dirty="0">
                <a:latin typeface="Comic Sans MS" panose="030F0702030302020204" pitchFamily="66" charset="0"/>
              </a:rPr>
              <a:t>Not all updates affect the property </a:t>
            </a:r>
            <a:r>
              <a:rPr lang="en-US" dirty="0" smtClean="0">
                <a:latin typeface="Comic Sans MS" panose="030F0702030302020204" pitchFamily="66" charset="0"/>
              </a:rPr>
              <a:t>updates </a:t>
            </a:r>
            <a:r>
              <a:rPr lang="en-US" dirty="0">
                <a:latin typeface="Comic Sans MS" panose="030F0702030302020204" pitchFamily="66" charset="0"/>
              </a:rPr>
              <a:t>can be processed in parallel</a:t>
            </a:r>
          </a:p>
          <a:p>
            <a:pPr marL="457200" indent="-457200">
              <a:buFont typeface="Arial" panose="020B0604020202020204" pitchFamily="34" charset="0"/>
              <a:buChar char="•"/>
            </a:pPr>
            <a:endParaRPr lang="en-US" dirty="0">
              <a:latin typeface="Comic Sans MS" panose="030F0702030302020204" pitchFamily="66" charset="0"/>
            </a:endParaRPr>
          </a:p>
          <a:p>
            <a:pPr marL="457200" indent="-457200">
              <a:buFont typeface="Arial" panose="020B0604020202020204" pitchFamily="34" charset="0"/>
              <a:buChar char="•"/>
            </a:pPr>
            <a:r>
              <a:rPr lang="en-US" dirty="0">
                <a:latin typeface="Comic Sans MS" panose="030F0702030302020204" pitchFamily="66" charset="0"/>
              </a:rPr>
              <a:t>Not all updates affect the same </a:t>
            </a:r>
            <a:r>
              <a:rPr lang="en-US" dirty="0" smtClean="0">
                <a:latin typeface="Comic Sans MS" panose="030F0702030302020204" pitchFamily="66" charset="0"/>
              </a:rPr>
              <a:t>subgraph affected </a:t>
            </a:r>
            <a:r>
              <a:rPr lang="en-US" dirty="0">
                <a:latin typeface="Comic Sans MS" panose="030F0702030302020204" pitchFamily="66" charset="0"/>
              </a:rPr>
              <a:t>subgraphs can be processed in parallel</a:t>
            </a:r>
          </a:p>
        </p:txBody>
      </p:sp>
      <p:sp>
        <p:nvSpPr>
          <p:cNvPr id="5" name="Date Placeholder 4"/>
          <p:cNvSpPr>
            <a:spLocks noGrp="1"/>
          </p:cNvSpPr>
          <p:nvPr>
            <p:ph type="dt" sz="half" idx="10"/>
          </p:nvPr>
        </p:nvSpPr>
        <p:spPr/>
        <p:txBody>
          <a:bodyPr/>
          <a:lstStyle/>
          <a:p>
            <a:fld id="{B58F88C8-E971-4EC0-BFA7-EB4BB222BAB3}" type="datetime1">
              <a:rPr lang="en-US" smtClean="0"/>
              <a:t>3/17/2019</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9</a:t>
            </a:fld>
            <a:endParaRPr lang="en-US" dirty="0"/>
          </a:p>
        </p:txBody>
      </p:sp>
    </p:spTree>
    <p:extLst>
      <p:ext uri="{BB962C8B-B14F-4D97-AF65-F5344CB8AC3E}">
        <p14:creationId xmlns:p14="http://schemas.microsoft.com/office/powerpoint/2010/main" val="6714590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PSU">
      <a:dk1>
        <a:srgbClr val="3F3F3F"/>
      </a:dk1>
      <a:lt1>
        <a:srgbClr val="F3F1F1"/>
      </a:lt1>
      <a:dk2>
        <a:srgbClr val="44546A"/>
      </a:dk2>
      <a:lt2>
        <a:srgbClr val="E7E6E6"/>
      </a:lt2>
      <a:accent1>
        <a:srgbClr val="00A0DC"/>
      </a:accent1>
      <a:accent2>
        <a:srgbClr val="F2665E"/>
      </a:accent2>
      <a:accent3>
        <a:srgbClr val="A5A5A5"/>
      </a:accent3>
      <a:accent4>
        <a:srgbClr val="FFC000"/>
      </a:accent4>
      <a:accent5>
        <a:srgbClr val="4472C4"/>
      </a:accent5>
      <a:accent6>
        <a:srgbClr val="70AD47"/>
      </a:accent6>
      <a:hlink>
        <a:srgbClr val="0563C1"/>
      </a:hlink>
      <a:folHlink>
        <a:srgbClr val="954F72"/>
      </a:folHlink>
    </a:clrScheme>
    <a:fontScheme name="Fira">
      <a:majorFont>
        <a:latin typeface="Fira Sans Medium"/>
        <a:ea typeface=""/>
        <a:cs typeface=""/>
      </a:majorFont>
      <a:minorFont>
        <a:latin typeface="Fira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18"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1030FA8-EECF-4664-82F1-5F066947BADC}">
  <we:reference id="wa104380862" version="1.1.0.2" store="en-US" storeType="OMEX"/>
  <we:alternateReferences>
    <we:reference id="WA104380862" version="1.1.0.2" store="WA10438086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Template>
  <TotalTime>21147</TotalTime>
  <Words>1849</Words>
  <Application>Microsoft Office PowerPoint</Application>
  <PresentationFormat>Widescreen</PresentationFormat>
  <Paragraphs>530</Paragraphs>
  <Slides>38</Slides>
  <Notes>2</Notes>
  <HiddenSlides>0</HiddenSlides>
  <MMClips>1</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38</vt:i4>
      </vt:variant>
    </vt:vector>
  </HeadingPairs>
  <TitlesOfParts>
    <vt:vector size="47" baseType="lpstr">
      <vt:lpstr>Fira Sans Medium</vt:lpstr>
      <vt:lpstr>Calibri</vt:lpstr>
      <vt:lpstr>Comic Sans MS</vt:lpstr>
      <vt:lpstr>Comic Sans MS Bold</vt:lpstr>
      <vt:lpstr>Fira Sans</vt:lpstr>
      <vt:lpstr>Arial</vt:lpstr>
      <vt:lpstr>Office Theme</vt:lpstr>
      <vt:lpstr>Acrobat Document</vt:lpstr>
      <vt:lpstr>Adobe Acrobat Document</vt:lpstr>
      <vt:lpstr>Algorithms for Updating Dynamic  Networks</vt:lpstr>
      <vt:lpstr>Networks</vt:lpstr>
      <vt:lpstr>Dynamic Networks</vt:lpstr>
      <vt:lpstr>Dynamic Networks Visualization</vt:lpstr>
      <vt:lpstr>Two Properties</vt:lpstr>
      <vt:lpstr>The naïve approach</vt:lpstr>
      <vt:lpstr>Related Work</vt:lpstr>
      <vt:lpstr>Assume batched updates</vt:lpstr>
      <vt:lpstr>Observations about graph updates</vt:lpstr>
      <vt:lpstr>Template for Parallel Algorithm</vt:lpstr>
      <vt:lpstr>Updating Minimum Spanning Tree</vt:lpstr>
      <vt:lpstr>Issues with Insertion-I</vt:lpstr>
      <vt:lpstr>Finding Maximum Weighted Edges</vt:lpstr>
      <vt:lpstr>Finding Maximum Weighted Edges</vt:lpstr>
      <vt:lpstr>Issues with Deletion</vt:lpstr>
      <vt:lpstr>Deletion and Tree Repair</vt:lpstr>
      <vt:lpstr>Updating Single Source Shortest Path </vt:lpstr>
      <vt:lpstr>Shared-memory parallelization</vt:lpstr>
      <vt:lpstr>Empirical results</vt:lpstr>
      <vt:lpstr>Updating MST</vt:lpstr>
      <vt:lpstr>Comparison to recomputation-based approach for SSSP</vt:lpstr>
      <vt:lpstr>Strong scaling (synthetic graphs) for SSSP</vt:lpstr>
      <vt:lpstr>Strong scaling (real-world graphs) for SSSP</vt:lpstr>
      <vt:lpstr>Strong scaling (vertex insertion/deletion)</vt:lpstr>
      <vt:lpstr>Performance and Scalability</vt:lpstr>
      <vt:lpstr>Correctness proof  </vt:lpstr>
      <vt:lpstr>Applications of dynamic SSSP?</vt:lpstr>
      <vt:lpstr>Contributions to Date</vt:lpstr>
      <vt:lpstr>Research Questions</vt:lpstr>
      <vt:lpstr>PowerPoint Presentation</vt:lpstr>
      <vt:lpstr>Research Plan- (Task 1, Updating Strongly Connected Components (SCC))</vt:lpstr>
      <vt:lpstr>Research Plan- (Task 2,  Extending to GPUs)</vt:lpstr>
      <vt:lpstr>Research Plan- (Task 3, Shared Memory Implementation of Overlapping Communities)</vt:lpstr>
      <vt:lpstr>Research Plan- (Task 4, Implementing a shared memory hybrid-Chordal filter)</vt:lpstr>
      <vt:lpstr>PowerPoint Presentation</vt:lpstr>
      <vt:lpstr>Conclusions</vt:lpstr>
      <vt:lpstr>Acknowledgments &amp; Collaborators</vt:lpstr>
      <vt:lpstr>Thank you!</vt:lpstr>
    </vt:vector>
  </TitlesOfParts>
  <Company>Penn State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Kamesh Madduri</dc:creator>
  <cp:lastModifiedBy>Sriram Srinivasan</cp:lastModifiedBy>
  <cp:revision>190</cp:revision>
  <dcterms:created xsi:type="dcterms:W3CDTF">2017-10-14T22:16:13Z</dcterms:created>
  <dcterms:modified xsi:type="dcterms:W3CDTF">2019-03-27T22:49:12Z</dcterms:modified>
</cp:coreProperties>
</file>